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Slides/notesSlide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6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3.xml" ContentType="application/vnd.openxmlformats-officedocument.customXml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4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sldIdLst>
    <p:sldId id="363" r:id="rId5"/>
    <p:sldId id="375" r:id="rId6"/>
    <p:sldId id="356" r:id="rId7"/>
    <p:sldId id="277" r:id="rId8"/>
    <p:sldId id="354" r:id="rId9"/>
    <p:sldId id="357" r:id="rId10"/>
    <p:sldId id="359" r:id="rId11"/>
    <p:sldId id="358" r:id="rId12"/>
    <p:sldId id="364" r:id="rId13"/>
    <p:sldId id="362" r:id="rId14"/>
    <p:sldId id="365" r:id="rId15"/>
    <p:sldId id="366" r:id="rId16"/>
    <p:sldId id="370" r:id="rId17"/>
    <p:sldId id="256" r:id="rId18"/>
    <p:sldId id="257" r:id="rId19"/>
    <p:sldId id="371" r:id="rId20"/>
    <p:sldId id="372" r:id="rId21"/>
    <p:sldId id="373" r:id="rId22"/>
    <p:sldId id="374" r:id="rId23"/>
    <p:sldId id="271" r:id="rId24"/>
    <p:sldId id="270" r:id="rId25"/>
    <p:sldId id="376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5C9F"/>
    <a:srgbClr val="09194F"/>
    <a:srgbClr val="E6C000"/>
    <a:srgbClr val="CC5856"/>
    <a:srgbClr val="00818A"/>
    <a:srgbClr val="2092CE"/>
    <a:srgbClr val="D7A8A7"/>
    <a:srgbClr val="2393CE"/>
    <a:srgbClr val="BEBEC0"/>
    <a:srgbClr val="FFC3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224" autoAdjust="0"/>
  </p:normalViewPr>
  <p:slideViewPr>
    <p:cSldViewPr snapToGrid="0">
      <p:cViewPr>
        <p:scale>
          <a:sx n="75" d="100"/>
          <a:sy n="75" d="100"/>
        </p:scale>
        <p:origin x="1896" y="84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ustomXml" Target="../customXml/item4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6D08A6-B3B5-41F3-B3DD-8BB484D278EE}" type="datetimeFigureOut">
              <a:rPr lang="fr-FR" smtClean="0"/>
              <a:t>07/09/2023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103557-18E6-4EC2-85B5-6E80BF59BA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8184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03557-18E6-4EC2-85B5-6E80BF59BA7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5312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03557-18E6-4EC2-85B5-6E80BF59BA70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5631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F2D0-AA41-4ABC-8553-51F901A71A91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4588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F2D0-AA41-4ABC-8553-51F901A71A91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8479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40BF2-3FC5-472C-A61C-6442F320507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8535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i="1" dirty="0">
              <a:latin typeface="Avenir Next LT Pro" panose="020B050402020202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03557-18E6-4EC2-85B5-6E80BF59BA7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8598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03557-18E6-4EC2-85B5-6E80BF59BA7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5369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03557-18E6-4EC2-85B5-6E80BF59BA7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2708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03557-18E6-4EC2-85B5-6E80BF59BA7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5539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03557-18E6-4EC2-85B5-6E80BF59BA7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0715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3F2D0-AA41-4ABC-8553-51F901A71A91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85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03557-18E6-4EC2-85B5-6E80BF59BA7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90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8E8F5A-34FF-4274-8557-4EEBE3ED60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87FD60E-8020-4013-8804-6B23E22882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087CCC-339C-4EB4-A5A2-B96FF5493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E399F-249C-4FBE-9B3C-F4443F85E80C}" type="datetimeFigureOut">
              <a:rPr lang="fr-FR" smtClean="0"/>
              <a:t>07/09/2023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E3B6A3-65B6-47C4-AF42-2AE45549A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45D919-4E90-4171-82A6-0295F9EDB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D1019-737D-42B4-A480-145D056C4A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9588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25A65F-524F-472A-BFA6-8BC674EB7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B846261-2822-457C-9A6F-0054C69827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7742F1-C489-457B-9D25-24117C43E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E399F-249C-4FBE-9B3C-F4443F85E80C}" type="datetimeFigureOut">
              <a:rPr lang="fr-FR" smtClean="0"/>
              <a:t>07/09/2023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4C0FEC8-30C5-4CF9-BD7F-F51824181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BA5CFB-38C2-475B-9E6A-C48D8A18C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D1019-737D-42B4-A480-145D056C4A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2760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108CFDA-44BE-4B1F-8A64-7C48D253E0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9276E78-3712-4DB8-A7B2-7EF3BC368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881DF2-6293-4EFC-8060-DBC5D9EE2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E399F-249C-4FBE-9B3C-F4443F85E80C}" type="datetimeFigureOut">
              <a:rPr lang="fr-FR" smtClean="0"/>
              <a:t>07/09/2023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277903B-CF3F-4B8F-AF03-CF6FDAA1C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566F43-EABD-43CD-B5DE-BA8B6E6CB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D1019-737D-42B4-A480-145D056C4A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7275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DA97743-D153-4B1B-8935-9DDF1F35BF03}"/>
              </a:ext>
            </a:extLst>
          </p:cNvPr>
          <p:cNvSpPr/>
          <p:nvPr userDrawn="1"/>
        </p:nvSpPr>
        <p:spPr>
          <a:xfrm>
            <a:off x="3390900" y="6149976"/>
            <a:ext cx="5745150" cy="6909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0056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8DD140-5B48-41DF-B9D3-3327761DD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59294A-469C-48B1-BB5F-C8F3B10EE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ACE8AA-55BF-4704-8AD1-CF69D44CF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E399F-249C-4FBE-9B3C-F4443F85E80C}" type="datetimeFigureOut">
              <a:rPr lang="fr-FR" smtClean="0"/>
              <a:t>07/09/2023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DC9A273-1A62-4450-A279-3CC882C52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5B25232-D32B-4D7B-8CC2-6BA8F1438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D1019-737D-42B4-A480-145D056C4A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5953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7735E3-5667-4B12-9968-2ED032E43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137B46-E93B-42C4-8555-E657B23B7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268105-F10C-45A4-B7F9-E984A77C4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E399F-249C-4FBE-9B3C-F4443F85E80C}" type="datetimeFigureOut">
              <a:rPr lang="fr-FR" smtClean="0"/>
              <a:t>07/09/2023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363AE72-9CFE-45D1-A31F-A4CD695CA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0E1AF4-DDAB-47A6-B79D-5F58DBB8F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D1019-737D-42B4-A480-145D056C4A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7187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9819C9-7B7D-43B6-A08C-6DFAA9DC3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4479D99-96EE-425E-9804-050AB4214E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D8E7930-3951-487B-854A-89BCE4867E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0CF9AF2-2C23-4FF2-9698-0C49B9B09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E399F-249C-4FBE-9B3C-F4443F85E80C}" type="datetimeFigureOut">
              <a:rPr lang="fr-FR" smtClean="0"/>
              <a:t>07/09/2023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0434CE-EB3F-4F41-95E3-DD6DC1959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915CB6A-6E28-4904-9CDC-A6596E2D4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D1019-737D-42B4-A480-145D056C4A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9847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46BC26-06C8-43BB-95C0-F40608AF6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FA03989-6581-4992-AF45-2D82019BC2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D9D7BCF-9133-430D-971D-24CCB2FA1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0F0278B-4320-4D0E-9CBC-0B9A1F03D6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48A7948-A5AC-4295-9D90-FDB1DE7990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AB3FD36-251C-4B61-8145-1C472999E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E399F-249C-4FBE-9B3C-F4443F85E80C}" type="datetimeFigureOut">
              <a:rPr lang="fr-FR" smtClean="0"/>
              <a:t>07/09/2023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8CEA4D3-AF98-45E4-98F7-D794450A8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26F3E5D-4E8B-4A61-A302-682737261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D1019-737D-42B4-A480-145D056C4A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1191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1FC2F6-508C-40E2-9F57-A4CDAEE24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1963AF0-7D97-48F2-86AD-E04F433E4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E399F-249C-4FBE-9B3C-F4443F85E80C}" type="datetimeFigureOut">
              <a:rPr lang="fr-FR" smtClean="0"/>
              <a:t>07/09/2023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21242F-FEFD-433B-8144-BBD552D5B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849B721-3B1A-42DE-9074-1A63737D8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D1019-737D-42B4-A480-145D056C4A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6072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06A6D30-939F-4704-BB96-F7662E008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E399F-249C-4FBE-9B3C-F4443F85E80C}" type="datetimeFigureOut">
              <a:rPr lang="fr-FR" smtClean="0"/>
              <a:t>07/09/2023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5B04BFF-2C26-4447-8469-3EC58A5F7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8ECD47-7FFE-463D-B6E7-040DE5C3F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D1019-737D-42B4-A480-145D056C4A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1840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D2B1D-87FC-4847-93A9-EFA0DE8C7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95B5CF-94A6-43F2-8E18-359933709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9C8691F-1CD7-4C0A-B633-785D353AB4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B29A897-45AC-4255-AD1D-48612D5BB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E399F-249C-4FBE-9B3C-F4443F85E80C}" type="datetimeFigureOut">
              <a:rPr lang="fr-FR" smtClean="0"/>
              <a:t>07/09/2023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4D45418-91E5-46AA-BEAC-385A7483F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03753BF-4B52-4E47-B9C3-F3C43D4C7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D1019-737D-42B4-A480-145D056C4A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656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813E79-D020-43A4-AAE8-B44C5F248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E2236D8-0A2F-42A8-BB6E-A7F23023BC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F7E6668-A8A5-4B8F-AD1A-BCE3C1599E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6A8435E-DAC8-4968-95DC-B9ECAD434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E399F-249C-4FBE-9B3C-F4443F85E80C}" type="datetimeFigureOut">
              <a:rPr lang="fr-FR" smtClean="0"/>
              <a:t>07/09/2023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DC8706B-3150-4C59-9EE8-9D28E108D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052F1AC-7B1A-4F25-9082-67C52954F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D1019-737D-42B4-A480-145D056C4A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5154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544D6CF-74C7-455B-B886-A2AB157DB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B949545-8FA4-435C-84DE-124FD2F35A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5CB3C64-0A9E-4A2A-891E-8A5F9EF406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E399F-249C-4FBE-9B3C-F4443F85E80C}" type="datetimeFigureOut">
              <a:rPr lang="fr-FR" smtClean="0"/>
              <a:t>07/09/2023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DE63056-036E-4521-8106-74C0A250D3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3E485B4-319F-4E33-8706-7275BFD53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D1019-737D-42B4-A480-145D056C4A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8282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6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11" Type="http://schemas.openxmlformats.org/officeDocument/2006/relationships/image" Target="../media/image44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6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g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jpg"/><Relationship Id="rId7" Type="http://schemas.openxmlformats.org/officeDocument/2006/relationships/image" Target="../media/image70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g"/><Relationship Id="rId5" Type="http://schemas.openxmlformats.org/officeDocument/2006/relationships/image" Target="../media/image68.sv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62.jp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9.png"/><Relationship Id="rId21" Type="http://schemas.openxmlformats.org/officeDocument/2006/relationships/image" Target="../media/image22.png"/><Relationship Id="rId17" Type="http://schemas.openxmlformats.org/officeDocument/2006/relationships/image" Target="../media/image180.png"/><Relationship Id="rId2" Type="http://schemas.openxmlformats.org/officeDocument/2006/relationships/image" Target="../media/image161.PNG"/><Relationship Id="rId16" Type="http://schemas.openxmlformats.org/officeDocument/2006/relationships/image" Target="../media/image170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15" Type="http://schemas.openxmlformats.org/officeDocument/2006/relationships/image" Target="../media/image43.png"/><Relationship Id="rId19" Type="http://schemas.openxmlformats.org/officeDocument/2006/relationships/image" Target="../media/image20.png"/><Relationship Id="rId14" Type="http://schemas.openxmlformats.org/officeDocument/2006/relationships/image" Target="../media/image160.png"/><Relationship Id="rId22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aisse d'Epargne Fenouillet Fenouillet - Banque (adresse, avis)">
            <a:extLst>
              <a:ext uri="{FF2B5EF4-FFF2-40B4-BE49-F238E27FC236}">
                <a16:creationId xmlns:a16="http://schemas.microsoft.com/office/drawing/2014/main" id="{63E1DEBB-2429-ED2D-5412-6BE5B15C60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" t="6394" r="-198" b="18458"/>
          <a:stretch/>
        </p:blipFill>
        <p:spPr bwMode="auto">
          <a:xfrm>
            <a:off x="-3381" y="0"/>
            <a:ext cx="121953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D422A05-8E19-630A-0256-6F3DFC86AB7E}"/>
              </a:ext>
            </a:extLst>
          </p:cNvPr>
          <p:cNvSpPr/>
          <p:nvPr/>
        </p:nvSpPr>
        <p:spPr>
          <a:xfrm>
            <a:off x="-3381" y="0"/>
            <a:ext cx="12192000" cy="6893441"/>
          </a:xfrm>
          <a:prstGeom prst="rect">
            <a:avLst/>
          </a:prstGeom>
          <a:gradFill flip="none" rotWithShape="1">
            <a:gsLst>
              <a:gs pos="40000">
                <a:schemeClr val="tx1">
                  <a:alpha val="55000"/>
                  <a:lumMod val="71000"/>
                </a:schemeClr>
              </a:gs>
              <a:gs pos="20000">
                <a:schemeClr val="tx1">
                  <a:lumMod val="77000"/>
                  <a:alpha val="67000"/>
                </a:schemeClr>
              </a:gs>
              <a:gs pos="1000">
                <a:schemeClr val="tx1">
                  <a:lumMod val="74000"/>
                  <a:alpha val="71000"/>
                </a:schemeClr>
              </a:gs>
              <a:gs pos="59000">
                <a:schemeClr val="tx1">
                  <a:lumMod val="82000"/>
                  <a:alpha val="67000"/>
                </a:schemeClr>
              </a:gs>
              <a:gs pos="85000">
                <a:schemeClr val="tx1">
                  <a:lumMod val="62000"/>
                  <a:alpha val="43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4251F05F-4C36-DB00-2E22-D5869AA8FEF7}"/>
              </a:ext>
            </a:extLst>
          </p:cNvPr>
          <p:cNvGrpSpPr/>
          <p:nvPr/>
        </p:nvGrpSpPr>
        <p:grpSpPr>
          <a:xfrm>
            <a:off x="1162099" y="180215"/>
            <a:ext cx="3838985" cy="821389"/>
            <a:chOff x="1553986" y="180215"/>
            <a:chExt cx="3838985" cy="821389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4E0E3A11-66AD-C1E5-7BBA-6753D0E9514A}"/>
                </a:ext>
              </a:extLst>
            </p:cNvPr>
            <p:cNvSpPr txBox="1"/>
            <p:nvPr/>
          </p:nvSpPr>
          <p:spPr>
            <a:xfrm>
              <a:off x="1553986" y="357665"/>
              <a:ext cx="1284352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2000" dirty="0">
                  <a:solidFill>
                    <a:schemeClr val="bg1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</a:rPr>
                <a:t>Lila </a:t>
              </a:r>
              <a:r>
                <a:rPr lang="fr-FR" sz="2000" b="1" dirty="0">
                  <a:solidFill>
                    <a:schemeClr val="bg1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</a:rPr>
                <a:t>Roig</a:t>
              </a:r>
            </a:p>
          </p:txBody>
        </p: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B5AE3428-9E78-728C-F3EB-54AC180BA20A}"/>
                </a:ext>
              </a:extLst>
            </p:cNvPr>
            <p:cNvGrpSpPr/>
            <p:nvPr/>
          </p:nvGrpSpPr>
          <p:grpSpPr>
            <a:xfrm>
              <a:off x="2939290" y="180215"/>
              <a:ext cx="2453681" cy="821389"/>
              <a:chOff x="6556917" y="169630"/>
              <a:chExt cx="2453681" cy="821389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38FD71F-F5BE-A02F-0FE0-DB468AF7BE97}"/>
                  </a:ext>
                </a:extLst>
              </p:cNvPr>
              <p:cNvSpPr/>
              <p:nvPr/>
            </p:nvSpPr>
            <p:spPr>
              <a:xfrm>
                <a:off x="6556917" y="169630"/>
                <a:ext cx="2453681" cy="82138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0" name="Picture 6" descr="Portes ouvertes virtuelles de l'INSA Toulouse">
                <a:extLst>
                  <a:ext uri="{FF2B5EF4-FFF2-40B4-BE49-F238E27FC236}">
                    <a16:creationId xmlns:a16="http://schemas.microsoft.com/office/drawing/2014/main" id="{C4B9B2F7-F760-12C1-A4B5-1136FD7D33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28531" y="330165"/>
                <a:ext cx="2307772" cy="50031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3BFB880-6E86-0AF1-3799-6A74ECF30010}"/>
              </a:ext>
            </a:extLst>
          </p:cNvPr>
          <p:cNvCxnSpPr>
            <a:cxnSpLocks/>
          </p:cNvCxnSpPr>
          <p:nvPr/>
        </p:nvCxnSpPr>
        <p:spPr>
          <a:xfrm flipV="1">
            <a:off x="5420508" y="188837"/>
            <a:ext cx="0" cy="830031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1705979-B634-736C-33ED-DFEE868F7D12}"/>
              </a:ext>
            </a:extLst>
          </p:cNvPr>
          <p:cNvSpPr/>
          <p:nvPr/>
        </p:nvSpPr>
        <p:spPr>
          <a:xfrm>
            <a:off x="2194023" y="2410079"/>
            <a:ext cx="7635060" cy="239864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0697F98E-3237-4134-C4C0-FC4DDC76A78B}"/>
              </a:ext>
            </a:extLst>
          </p:cNvPr>
          <p:cNvGrpSpPr/>
          <p:nvPr/>
        </p:nvGrpSpPr>
        <p:grpSpPr>
          <a:xfrm>
            <a:off x="2216616" y="2487453"/>
            <a:ext cx="7560847" cy="2253173"/>
            <a:chOff x="2187587" y="2942941"/>
            <a:chExt cx="7560847" cy="2253173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957B6-3749-708A-97DB-D6ACBADDC2E5}"/>
                </a:ext>
              </a:extLst>
            </p:cNvPr>
            <p:cNvSpPr/>
            <p:nvPr/>
          </p:nvSpPr>
          <p:spPr>
            <a:xfrm>
              <a:off x="2224694" y="2942941"/>
              <a:ext cx="7523740" cy="2253173"/>
            </a:xfrm>
            <a:prstGeom prst="rect">
              <a:avLst/>
            </a:prstGeom>
            <a:solidFill>
              <a:srgbClr val="C00000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263697C8-3412-663D-818E-BE5FE448389F}"/>
                </a:ext>
              </a:extLst>
            </p:cNvPr>
            <p:cNvSpPr txBox="1"/>
            <p:nvPr/>
          </p:nvSpPr>
          <p:spPr>
            <a:xfrm>
              <a:off x="2224694" y="3000228"/>
              <a:ext cx="7523740" cy="707886"/>
            </a:xfrm>
            <a:prstGeom prst="rect">
              <a:avLst/>
            </a:prstGeom>
            <a:noFill/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b="1" dirty="0">
                  <a:solidFill>
                    <a:schemeClr val="bg1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Stage de fin d’études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C67AA2D9-9D78-6380-27FF-BB546D107125}"/>
                </a:ext>
              </a:extLst>
            </p:cNvPr>
            <p:cNvSpPr txBox="1"/>
            <p:nvPr/>
          </p:nvSpPr>
          <p:spPr>
            <a:xfrm>
              <a:off x="2224694" y="3613790"/>
              <a:ext cx="7523740" cy="58477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dirty="0">
                  <a:solidFill>
                    <a:schemeClr val="bg1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Contrat de Professionnalisation 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CA291A08-94B0-CD00-0BC9-1294E5218B2F}"/>
                </a:ext>
              </a:extLst>
            </p:cNvPr>
            <p:cNvSpPr txBox="1"/>
            <p:nvPr/>
          </p:nvSpPr>
          <p:spPr>
            <a:xfrm>
              <a:off x="2187587" y="4216286"/>
              <a:ext cx="752374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400" b="1" dirty="0">
                  <a:latin typeface="Avenir Next LT Pro" panose="020B0504020202020204" pitchFamily="34" charset="0"/>
                </a:rPr>
                <a:t>Déploiement projets la Data Science </a:t>
              </a:r>
            </a:p>
            <a:p>
              <a:pPr algn="ctr"/>
              <a:r>
                <a:rPr lang="fr-FR" sz="2400" dirty="0">
                  <a:latin typeface="Avenir Next LT Pro" panose="020B0504020202020204" pitchFamily="34" charset="0"/>
                </a:rPr>
                <a:t>au sein de la Caisse d’Epargne Midi-Pyrénées</a:t>
              </a:r>
              <a:endParaRPr lang="fr-FR" sz="2400" dirty="0"/>
            </a:p>
          </p:txBody>
        </p:sp>
      </p:grpSp>
      <p:sp>
        <p:nvSpPr>
          <p:cNvPr id="23" name="ZoneTexte 22">
            <a:extLst>
              <a:ext uri="{FF2B5EF4-FFF2-40B4-BE49-F238E27FC236}">
                <a16:creationId xmlns:a16="http://schemas.microsoft.com/office/drawing/2014/main" id="{B7F0C3B0-CDF0-1FFB-2CA7-D5BFDB3AEC66}"/>
              </a:ext>
            </a:extLst>
          </p:cNvPr>
          <p:cNvSpPr txBox="1"/>
          <p:nvPr/>
        </p:nvSpPr>
        <p:spPr>
          <a:xfrm>
            <a:off x="199028" y="5874085"/>
            <a:ext cx="1912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5</a:t>
            </a:r>
            <a:r>
              <a:rPr lang="fr-FR" sz="2000" b="1" baseline="30000" dirty="0">
                <a:solidFill>
                  <a:schemeClr val="bg1"/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ème</a:t>
            </a:r>
            <a:r>
              <a:rPr lang="fr-FR" sz="2000" b="1" dirty="0">
                <a:solidFill>
                  <a:schemeClr val="bg1"/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 Année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02796EF-9BF6-B1E2-BBEF-729F90362C4C}"/>
              </a:ext>
            </a:extLst>
          </p:cNvPr>
          <p:cNvSpPr txBox="1"/>
          <p:nvPr/>
        </p:nvSpPr>
        <p:spPr>
          <a:xfrm>
            <a:off x="10011989" y="6315339"/>
            <a:ext cx="1762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2022-2023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1D39D7E-4A30-9A9F-1428-09841CEC0240}"/>
              </a:ext>
            </a:extLst>
          </p:cNvPr>
          <p:cNvSpPr txBox="1"/>
          <p:nvPr/>
        </p:nvSpPr>
        <p:spPr>
          <a:xfrm>
            <a:off x="8390086" y="5464902"/>
            <a:ext cx="32438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u="sng" dirty="0">
                <a:solidFill>
                  <a:schemeClr val="bg1"/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Tuteur INSA : </a:t>
            </a:r>
          </a:p>
          <a:p>
            <a:pPr algn="r"/>
            <a:r>
              <a:rPr lang="fr-FR" sz="2000" dirty="0">
                <a:solidFill>
                  <a:schemeClr val="bg1"/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Anthony </a:t>
            </a:r>
            <a:r>
              <a:rPr lang="fr-FR" sz="2000" b="1" dirty="0" err="1">
                <a:solidFill>
                  <a:schemeClr val="bg1"/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Reveillac</a:t>
            </a:r>
            <a:r>
              <a:rPr lang="fr-FR" sz="2000" dirty="0">
                <a:solidFill>
                  <a:schemeClr val="bg1"/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 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135F0C3-2063-464F-7FDD-247246D36337}"/>
              </a:ext>
            </a:extLst>
          </p:cNvPr>
          <p:cNvSpPr txBox="1"/>
          <p:nvPr/>
        </p:nvSpPr>
        <p:spPr>
          <a:xfrm>
            <a:off x="-71293" y="6309636"/>
            <a:ext cx="4744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Génie</a:t>
            </a:r>
            <a:r>
              <a:rPr lang="fr-FR" sz="2000" b="1" dirty="0">
                <a:solidFill>
                  <a:schemeClr val="bg1"/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 Mathématiques Appliquées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4D315759-FE5B-3E09-C1FA-A348E4F06C0F}"/>
              </a:ext>
            </a:extLst>
          </p:cNvPr>
          <p:cNvGrpSpPr/>
          <p:nvPr/>
        </p:nvGrpSpPr>
        <p:grpSpPr>
          <a:xfrm>
            <a:off x="5742397" y="180215"/>
            <a:ext cx="5168195" cy="846371"/>
            <a:chOff x="6471221" y="180216"/>
            <a:chExt cx="5168195" cy="846371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343B4CD0-2F1C-5CB5-08FB-BFE61E6D7BA3}"/>
                </a:ext>
              </a:extLst>
            </p:cNvPr>
            <p:cNvGrpSpPr/>
            <p:nvPr/>
          </p:nvGrpSpPr>
          <p:grpSpPr>
            <a:xfrm>
              <a:off x="6471221" y="180216"/>
              <a:ext cx="2558014" cy="846371"/>
              <a:chOff x="3137783" y="170091"/>
              <a:chExt cx="2558014" cy="846371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4305F41-2335-63FC-6A90-2A9E8CCDDEA2}"/>
                  </a:ext>
                </a:extLst>
              </p:cNvPr>
              <p:cNvSpPr/>
              <p:nvPr/>
            </p:nvSpPr>
            <p:spPr>
              <a:xfrm>
                <a:off x="3189950" y="170091"/>
                <a:ext cx="2453681" cy="82138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pic>
            <p:nvPicPr>
              <p:cNvPr id="9" name="Image 8" descr="Une image contenant texte, signe, plein air&#10;&#10;Description générée automatiquement">
                <a:extLst>
                  <a:ext uri="{FF2B5EF4-FFF2-40B4-BE49-F238E27FC236}">
                    <a16:creationId xmlns:a16="http://schemas.microsoft.com/office/drawing/2014/main" id="{F85FE6D5-F6E5-BEC8-0334-60539762C7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7783" y="178712"/>
                <a:ext cx="2558014" cy="83775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D98CE0CB-DA83-9F20-E2D4-D9D2F570811B}"/>
                </a:ext>
              </a:extLst>
            </p:cNvPr>
            <p:cNvSpPr txBox="1"/>
            <p:nvPr/>
          </p:nvSpPr>
          <p:spPr>
            <a:xfrm>
              <a:off x="9081402" y="236967"/>
              <a:ext cx="2558014" cy="7078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solidFill>
                    <a:schemeClr val="bg1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</a:rPr>
                <a:t>Jérôme </a:t>
              </a:r>
              <a:r>
                <a:rPr lang="fr-FR" sz="2000" b="1" dirty="0">
                  <a:solidFill>
                    <a:schemeClr val="bg1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</a:rPr>
                <a:t>Martin</a:t>
              </a:r>
              <a:r>
                <a:rPr lang="fr-FR" sz="2000" dirty="0">
                  <a:solidFill>
                    <a:schemeClr val="bg1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</a:rPr>
                <a:t> </a:t>
              </a:r>
            </a:p>
            <a:p>
              <a:r>
                <a:rPr lang="fr-FR" sz="2000" dirty="0">
                  <a:solidFill>
                    <a:schemeClr val="bg1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</a:rPr>
                <a:t>Bertrand </a:t>
              </a:r>
              <a:r>
                <a:rPr lang="fr-FR" sz="2000" b="1" dirty="0">
                  <a:solidFill>
                    <a:schemeClr val="bg1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</a:rPr>
                <a:t>Michelot</a:t>
              </a:r>
              <a:r>
                <a:rPr lang="fr-FR" sz="2000" dirty="0">
                  <a:solidFill>
                    <a:schemeClr val="bg1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1634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020DD59C-EA6A-721C-4895-7B3E349DEDEE}"/>
              </a:ext>
            </a:extLst>
          </p:cNvPr>
          <p:cNvSpPr/>
          <p:nvPr/>
        </p:nvSpPr>
        <p:spPr>
          <a:xfrm>
            <a:off x="74037" y="5688018"/>
            <a:ext cx="6927113" cy="875779"/>
          </a:xfrm>
          <a:prstGeom prst="rect">
            <a:avLst/>
          </a:prstGeom>
          <a:solidFill>
            <a:srgbClr val="00818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09D2C5A4-BE5B-0230-1A5E-BADFB35E97A1}"/>
              </a:ext>
            </a:extLst>
          </p:cNvPr>
          <p:cNvCxnSpPr>
            <a:cxnSpLocks/>
          </p:cNvCxnSpPr>
          <p:nvPr/>
        </p:nvCxnSpPr>
        <p:spPr>
          <a:xfrm flipH="1">
            <a:off x="0" y="4405554"/>
            <a:ext cx="6104709" cy="0"/>
          </a:xfrm>
          <a:prstGeom prst="line">
            <a:avLst/>
          </a:prstGeom>
          <a:ln>
            <a:solidFill>
              <a:srgbClr val="00818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7FDA974-942B-6B2E-BCF7-145D4541586D}"/>
              </a:ext>
            </a:extLst>
          </p:cNvPr>
          <p:cNvSpPr/>
          <p:nvPr/>
        </p:nvSpPr>
        <p:spPr>
          <a:xfrm>
            <a:off x="0" y="-5547"/>
            <a:ext cx="12192000" cy="453656"/>
          </a:xfrm>
          <a:prstGeom prst="rect">
            <a:avLst/>
          </a:prstGeom>
          <a:solidFill>
            <a:srgbClr val="DBE1E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0" name="Image 59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8AACDC35-F32C-41AE-9464-B087EC0C0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87" y="2339120"/>
            <a:ext cx="3168373" cy="1744468"/>
          </a:xfrm>
          <a:prstGeom prst="rect">
            <a:avLst/>
          </a:prstGeom>
        </p:spPr>
      </p:pic>
      <p:pic>
        <p:nvPicPr>
          <p:cNvPr id="38" name="Image 37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E069AE3E-6851-48F2-9717-09D9F281C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149" y="4734305"/>
            <a:ext cx="4593081" cy="1890605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9940A6E3-64BA-4DE7-A1EF-F802D2A9D3EA}"/>
              </a:ext>
            </a:extLst>
          </p:cNvPr>
          <p:cNvSpPr/>
          <p:nvPr/>
        </p:nvSpPr>
        <p:spPr>
          <a:xfrm>
            <a:off x="11388334" y="34908"/>
            <a:ext cx="598303" cy="606056"/>
          </a:xfrm>
          <a:prstGeom prst="ellipse">
            <a:avLst/>
          </a:prstGeom>
          <a:noFill/>
          <a:ln w="9525">
            <a:solidFill>
              <a:srgbClr val="0081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5EA7553E-44F9-43F5-BE72-B3E2953A32AD}"/>
              </a:ext>
            </a:extLst>
          </p:cNvPr>
          <p:cNvSpPr/>
          <p:nvPr/>
        </p:nvSpPr>
        <p:spPr>
          <a:xfrm>
            <a:off x="11464533" y="111108"/>
            <a:ext cx="445903" cy="453656"/>
          </a:xfrm>
          <a:prstGeom prst="ellipse">
            <a:avLst/>
          </a:prstGeom>
          <a:noFill/>
          <a:ln w="9525">
            <a:solidFill>
              <a:srgbClr val="0081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7394882B-0A42-4C0E-B007-E801986A4E65}"/>
              </a:ext>
            </a:extLst>
          </p:cNvPr>
          <p:cNvSpPr/>
          <p:nvPr/>
        </p:nvSpPr>
        <p:spPr>
          <a:xfrm>
            <a:off x="11540732" y="187308"/>
            <a:ext cx="293503" cy="301256"/>
          </a:xfrm>
          <a:prstGeom prst="ellipse">
            <a:avLst/>
          </a:prstGeom>
          <a:solidFill>
            <a:srgbClr val="00818A"/>
          </a:solidFill>
          <a:ln w="9525">
            <a:solidFill>
              <a:srgbClr val="0081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07AF403-80FC-46C2-BA3B-224D278CAB23}"/>
              </a:ext>
            </a:extLst>
          </p:cNvPr>
          <p:cNvSpPr txBox="1"/>
          <p:nvPr/>
        </p:nvSpPr>
        <p:spPr>
          <a:xfrm>
            <a:off x="81217" y="430790"/>
            <a:ext cx="3109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u="sng" dirty="0">
                <a:solidFill>
                  <a:srgbClr val="00818A"/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3.1.1. </a:t>
            </a:r>
            <a:r>
              <a:rPr lang="fr-FR" sz="1600" b="1" i="1" u="sng" dirty="0" err="1">
                <a:solidFill>
                  <a:srgbClr val="00818A"/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Débruitage</a:t>
            </a:r>
            <a:r>
              <a:rPr lang="fr-FR" sz="1600" b="1" i="1" u="sng" dirty="0">
                <a:solidFill>
                  <a:srgbClr val="00818A"/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 du signal</a:t>
            </a:r>
            <a:endParaRPr lang="fr-FR" sz="1600" b="1" i="1" u="sng" dirty="0">
              <a:solidFill>
                <a:srgbClr val="00818A"/>
              </a:solidFill>
              <a:latin typeface="Calibri Light" panose="020F030202020403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1ECB390-D718-4DF3-823A-7F0113062C2F}"/>
                  </a:ext>
                </a:extLst>
              </p:cNvPr>
              <p:cNvSpPr/>
              <p:nvPr/>
            </p:nvSpPr>
            <p:spPr>
              <a:xfrm>
                <a:off x="0" y="2023271"/>
                <a:ext cx="38539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600" dirty="0">
                    <a:latin typeface="Avenir Next LT Pro" panose="020B0504020202020204" pitchFamily="34" charset="0"/>
                  </a:rPr>
                  <a:t>Une série temporelle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 smtClean="0">
                            <a:solidFill>
                              <a:srgbClr val="00818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solidFill>
                              <a:srgbClr val="00818A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fr-FR" b="1" i="1" smtClean="0">
                            <a:solidFill>
                              <a:srgbClr val="00818A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fr-FR" b="1" dirty="0">
                  <a:solidFill>
                    <a:srgbClr val="00818A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1ECB390-D718-4DF3-823A-7F0113062C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23271"/>
                <a:ext cx="3853972" cy="369332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713577E-F0AA-4177-BB74-CF7452A57705}"/>
                  </a:ext>
                </a:extLst>
              </p:cNvPr>
              <p:cNvSpPr/>
              <p:nvPr/>
            </p:nvSpPr>
            <p:spPr>
              <a:xfrm>
                <a:off x="9802951" y="2473347"/>
                <a:ext cx="194425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600" dirty="0">
                    <a:latin typeface="Avenir Next LT Pro" panose="020B0504020202020204" pitchFamily="34" charset="0"/>
                  </a:rPr>
                  <a:t>Additive : </a:t>
                </a:r>
              </a:p>
              <a:p>
                <a:pPr algn="ctr"/>
                <a:r>
                  <a:rPr lang="fr-FR" sz="1600" dirty="0">
                    <a:latin typeface="Avenir Next LT Pro" panose="020B05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𝑚𝑡</m:t>
                    </m:r>
                    <m:r>
                      <a:rPr lang="fr-FR" sz="1600" b="0" i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sz="1600" b="0" i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fr-FR" sz="16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713577E-F0AA-4177-BB74-CF7452A57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2951" y="2473347"/>
                <a:ext cx="1944250" cy="584775"/>
              </a:xfrm>
              <a:prstGeom prst="rect">
                <a:avLst/>
              </a:prstGeom>
              <a:blipFill>
                <a:blip r:embed="rId5"/>
                <a:stretch>
                  <a:fillRect t="-3125" b="-20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B4A66B4-FFD0-4CF3-9E16-F8E5592DCF7E}"/>
                  </a:ext>
                </a:extLst>
              </p:cNvPr>
              <p:cNvSpPr/>
              <p:nvPr/>
            </p:nvSpPr>
            <p:spPr>
              <a:xfrm>
                <a:off x="9874527" y="3366662"/>
                <a:ext cx="194425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600" dirty="0">
                    <a:latin typeface="Avenir Next LT Pro" panose="020B0504020202020204" pitchFamily="34" charset="0"/>
                  </a:rPr>
                  <a:t>Multiplicative 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𝑚𝑡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FR" sz="16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B4A66B4-FFD0-4CF3-9E16-F8E5592DCF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4527" y="3366662"/>
                <a:ext cx="1944250" cy="584775"/>
              </a:xfrm>
              <a:prstGeom prst="rect">
                <a:avLst/>
              </a:prstGeom>
              <a:blipFill>
                <a:blip r:embed="rId6"/>
                <a:stretch>
                  <a:fillRect t="-3125" b="-31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oupe 62">
            <a:extLst>
              <a:ext uri="{FF2B5EF4-FFF2-40B4-BE49-F238E27FC236}">
                <a16:creationId xmlns:a16="http://schemas.microsoft.com/office/drawing/2014/main" id="{F605C552-C9AD-4A70-87EB-5B64672807D7}"/>
              </a:ext>
            </a:extLst>
          </p:cNvPr>
          <p:cNvGrpSpPr/>
          <p:nvPr/>
        </p:nvGrpSpPr>
        <p:grpSpPr>
          <a:xfrm>
            <a:off x="9860981" y="3347821"/>
            <a:ext cx="1957796" cy="1014780"/>
            <a:chOff x="8842793" y="3468837"/>
            <a:chExt cx="1957796" cy="1014780"/>
          </a:xfrm>
        </p:grpSpPr>
        <p:sp>
          <p:nvSpPr>
            <p:cNvPr id="59" name="Rectangle : coins arrondis 58">
              <a:extLst>
                <a:ext uri="{FF2B5EF4-FFF2-40B4-BE49-F238E27FC236}">
                  <a16:creationId xmlns:a16="http://schemas.microsoft.com/office/drawing/2014/main" id="{FA27ACF3-4E15-49B1-A2D3-8606C3E46A65}"/>
                </a:ext>
              </a:extLst>
            </p:cNvPr>
            <p:cNvSpPr/>
            <p:nvPr/>
          </p:nvSpPr>
          <p:spPr>
            <a:xfrm>
              <a:off x="8842793" y="3468837"/>
              <a:ext cx="1944249" cy="644374"/>
            </a:xfrm>
            <a:custGeom>
              <a:avLst/>
              <a:gdLst>
                <a:gd name="connsiteX0" fmla="*/ 0 w 1944249"/>
                <a:gd name="connsiteY0" fmla="*/ 235390 h 644374"/>
                <a:gd name="connsiteX1" fmla="*/ 235390 w 1944249"/>
                <a:gd name="connsiteY1" fmla="*/ 0 h 644374"/>
                <a:gd name="connsiteX2" fmla="*/ 697077 w 1944249"/>
                <a:gd name="connsiteY2" fmla="*/ 0 h 644374"/>
                <a:gd name="connsiteX3" fmla="*/ 1144029 w 1944249"/>
                <a:gd name="connsiteY3" fmla="*/ 0 h 644374"/>
                <a:gd name="connsiteX4" fmla="*/ 1708859 w 1944249"/>
                <a:gd name="connsiteY4" fmla="*/ 0 h 644374"/>
                <a:gd name="connsiteX5" fmla="*/ 1944249 w 1944249"/>
                <a:gd name="connsiteY5" fmla="*/ 235390 h 644374"/>
                <a:gd name="connsiteX6" fmla="*/ 1944249 w 1944249"/>
                <a:gd name="connsiteY6" fmla="*/ 408984 h 644374"/>
                <a:gd name="connsiteX7" fmla="*/ 1708859 w 1944249"/>
                <a:gd name="connsiteY7" fmla="*/ 644374 h 644374"/>
                <a:gd name="connsiteX8" fmla="*/ 1261907 w 1944249"/>
                <a:gd name="connsiteY8" fmla="*/ 644374 h 644374"/>
                <a:gd name="connsiteX9" fmla="*/ 770750 w 1944249"/>
                <a:gd name="connsiteY9" fmla="*/ 644374 h 644374"/>
                <a:gd name="connsiteX10" fmla="*/ 235390 w 1944249"/>
                <a:gd name="connsiteY10" fmla="*/ 644374 h 644374"/>
                <a:gd name="connsiteX11" fmla="*/ 0 w 1944249"/>
                <a:gd name="connsiteY11" fmla="*/ 408984 h 644374"/>
                <a:gd name="connsiteX12" fmla="*/ 0 w 1944249"/>
                <a:gd name="connsiteY12" fmla="*/ 235390 h 64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4249" h="644374" extrusionOk="0">
                  <a:moveTo>
                    <a:pt x="0" y="235390"/>
                  </a:moveTo>
                  <a:cubicBezTo>
                    <a:pt x="25356" y="105587"/>
                    <a:pt x="98257" y="-8550"/>
                    <a:pt x="235390" y="0"/>
                  </a:cubicBezTo>
                  <a:cubicBezTo>
                    <a:pt x="361812" y="19845"/>
                    <a:pt x="528132" y="8311"/>
                    <a:pt x="697077" y="0"/>
                  </a:cubicBezTo>
                  <a:cubicBezTo>
                    <a:pt x="866022" y="-8311"/>
                    <a:pt x="922563" y="-16723"/>
                    <a:pt x="1144029" y="0"/>
                  </a:cubicBezTo>
                  <a:cubicBezTo>
                    <a:pt x="1365495" y="16723"/>
                    <a:pt x="1508937" y="9442"/>
                    <a:pt x="1708859" y="0"/>
                  </a:cubicBezTo>
                  <a:cubicBezTo>
                    <a:pt x="1845044" y="-4016"/>
                    <a:pt x="1924884" y="123721"/>
                    <a:pt x="1944249" y="235390"/>
                  </a:cubicBezTo>
                  <a:cubicBezTo>
                    <a:pt x="1952139" y="296267"/>
                    <a:pt x="1949612" y="356993"/>
                    <a:pt x="1944249" y="408984"/>
                  </a:cubicBezTo>
                  <a:cubicBezTo>
                    <a:pt x="1931466" y="560715"/>
                    <a:pt x="1834025" y="673484"/>
                    <a:pt x="1708859" y="644374"/>
                  </a:cubicBezTo>
                  <a:cubicBezTo>
                    <a:pt x="1535089" y="664520"/>
                    <a:pt x="1360438" y="649513"/>
                    <a:pt x="1261907" y="644374"/>
                  </a:cubicBezTo>
                  <a:cubicBezTo>
                    <a:pt x="1163376" y="639235"/>
                    <a:pt x="999156" y="642890"/>
                    <a:pt x="770750" y="644374"/>
                  </a:cubicBezTo>
                  <a:cubicBezTo>
                    <a:pt x="542344" y="645858"/>
                    <a:pt x="377478" y="648124"/>
                    <a:pt x="235390" y="644374"/>
                  </a:cubicBezTo>
                  <a:cubicBezTo>
                    <a:pt x="118840" y="665379"/>
                    <a:pt x="-12173" y="529776"/>
                    <a:pt x="0" y="408984"/>
                  </a:cubicBezTo>
                  <a:cubicBezTo>
                    <a:pt x="-2235" y="330619"/>
                    <a:pt x="3910" y="284196"/>
                    <a:pt x="0" y="235390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658789007">
                    <a:prstGeom prst="roundRect">
                      <a:avLst>
                        <a:gd name="adj" fmla="val 3653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A96AF54-E451-48EC-B725-7163963593CF}"/>
                </a:ext>
              </a:extLst>
            </p:cNvPr>
            <p:cNvSpPr/>
            <p:nvPr/>
          </p:nvSpPr>
          <p:spPr>
            <a:xfrm>
              <a:off x="8856339" y="4145063"/>
              <a:ext cx="194425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600" i="1" dirty="0">
                  <a:solidFill>
                    <a:srgbClr val="FF0000"/>
                  </a:solidFill>
                  <a:latin typeface="Avenir Next LT Pro" panose="020B0504020202020204" pitchFamily="34" charset="0"/>
                </a:rPr>
                <a:t>Adapté à notre cas</a:t>
              </a:r>
              <a:endParaRPr lang="fr-FR" sz="1600" i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5F9729D8-2280-41B3-9D88-247FD97D022A}"/>
              </a:ext>
            </a:extLst>
          </p:cNvPr>
          <p:cNvSpPr/>
          <p:nvPr/>
        </p:nvSpPr>
        <p:spPr>
          <a:xfrm>
            <a:off x="422593" y="5210226"/>
            <a:ext cx="39914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>
                <a:latin typeface="Avenir Next LT Pro" panose="020B0504020202020204" pitchFamily="34" charset="0"/>
              </a:rPr>
              <a:t>Décomposition multiplicative impossible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048D80B-CD5B-4F9E-9C4C-760BB469EA19}"/>
                  </a:ext>
                </a:extLst>
              </p:cNvPr>
              <p:cNvSpPr/>
              <p:nvPr/>
            </p:nvSpPr>
            <p:spPr>
              <a:xfrm>
                <a:off x="4716357" y="3815367"/>
                <a:ext cx="11800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600" dirty="0">
                    <a:latin typeface="Avenir Next LT Pro" panose="020B0504020202020204" pitchFamily="34" charset="0"/>
                  </a:rPr>
                  <a:t>Résidu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>
                            <a:solidFill>
                              <a:srgbClr val="00818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solidFill>
                              <a:srgbClr val="00818A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fr-FR" b="1" i="1">
                            <a:solidFill>
                              <a:srgbClr val="00818A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  <a:r>
                  <a:rPr lang="fr-FR" sz="1600" dirty="0"/>
                  <a:t>:</a:t>
                </a: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048D80B-CD5B-4F9E-9C4C-760BB469EA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357" y="3815367"/>
                <a:ext cx="1180067" cy="369332"/>
              </a:xfrm>
              <a:prstGeom prst="rect">
                <a:avLst/>
              </a:prstGeom>
              <a:blipFill>
                <a:blip r:embed="rId7"/>
                <a:stretch>
                  <a:fillRect l="-3109" r="-2073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4C30AFBC-7E53-4AD6-B7CA-A73B479BB77B}"/>
                  </a:ext>
                </a:extLst>
              </p:cNvPr>
              <p:cNvSpPr/>
              <p:nvPr/>
            </p:nvSpPr>
            <p:spPr>
              <a:xfrm>
                <a:off x="4620991" y="2951628"/>
                <a:ext cx="1656159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600" dirty="0">
                    <a:latin typeface="Avenir Next LT Pro" panose="020B0504020202020204" pitchFamily="34" charset="0"/>
                  </a:rPr>
                  <a:t>Saisonnalité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>
                            <a:solidFill>
                              <a:srgbClr val="00818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solidFill>
                              <a:srgbClr val="00818A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fr-FR" b="1" i="1">
                            <a:solidFill>
                              <a:srgbClr val="00818A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fr-FR" sz="1600" dirty="0"/>
                  <a:t> :</a:t>
                </a: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4C30AFBC-7E53-4AD6-B7CA-A73B479BB7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0991" y="2951628"/>
                <a:ext cx="1656159" cy="362984"/>
              </a:xfrm>
              <a:prstGeom prst="rect">
                <a:avLst/>
              </a:prstGeom>
              <a:blipFill>
                <a:blip r:embed="rId8"/>
                <a:stretch>
                  <a:fillRect l="-1838" r="-1103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FC1B6C8B-7A25-437F-B223-88009889DC08}"/>
                  </a:ext>
                </a:extLst>
              </p:cNvPr>
              <p:cNvSpPr/>
              <p:nvPr/>
            </p:nvSpPr>
            <p:spPr>
              <a:xfrm>
                <a:off x="4648985" y="2035840"/>
                <a:ext cx="15659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600" dirty="0">
                    <a:latin typeface="Avenir Next LT Pro" panose="020B0504020202020204" pitchFamily="34" charset="0"/>
                  </a:rPr>
                  <a:t>Tendance </a:t>
                </a:r>
                <a14:m>
                  <m:oMath xmlns:m="http://schemas.openxmlformats.org/officeDocument/2006/math">
                    <m:r>
                      <a:rPr lang="fr-FR" b="1" i="1">
                        <a:solidFill>
                          <a:srgbClr val="00818A"/>
                        </a:solidFill>
                        <a:latin typeface="Cambria Math" panose="02040503050406030204" pitchFamily="18" charset="0"/>
                      </a:rPr>
                      <m:t>𝒎𝒕</m:t>
                    </m:r>
                  </m:oMath>
                </a14:m>
                <a:r>
                  <a:rPr lang="fr-FR" dirty="0"/>
                  <a:t> </a:t>
                </a:r>
                <a:r>
                  <a:rPr lang="fr-FR" sz="1600" dirty="0"/>
                  <a:t>:</a:t>
                </a: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FC1B6C8B-7A25-437F-B223-88009889DC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985" y="2035840"/>
                <a:ext cx="1565942" cy="369332"/>
              </a:xfrm>
              <a:prstGeom prst="rect">
                <a:avLst/>
              </a:prstGeom>
              <a:blipFill>
                <a:blip r:embed="rId9"/>
                <a:stretch>
                  <a:fillRect l="-2335" r="-1167" b="-180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Image 53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5223BEF9-5F1D-4116-9052-F07A58CEEF9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1" b="66579"/>
          <a:stretch/>
        </p:blipFill>
        <p:spPr>
          <a:xfrm>
            <a:off x="6121616" y="1833463"/>
            <a:ext cx="3420009" cy="937693"/>
          </a:xfrm>
          <a:prstGeom prst="rect">
            <a:avLst/>
          </a:prstGeom>
        </p:spPr>
      </p:pic>
      <p:pic>
        <p:nvPicPr>
          <p:cNvPr id="77" name="Image 76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87965A1B-BFA2-4746-A16F-B1D6FA8684D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70"/>
          <a:stretch/>
        </p:blipFill>
        <p:spPr>
          <a:xfrm>
            <a:off x="6145284" y="3707204"/>
            <a:ext cx="3420009" cy="937693"/>
          </a:xfrm>
          <a:prstGeom prst="rect">
            <a:avLst/>
          </a:prstGeom>
        </p:spPr>
      </p:pic>
      <p:pic>
        <p:nvPicPr>
          <p:cNvPr id="78" name="Image 77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200AC019-A048-4E1A-B3B6-F0DD9774809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40" b="33629"/>
          <a:stretch/>
        </p:blipFill>
        <p:spPr>
          <a:xfrm>
            <a:off x="6153450" y="2759854"/>
            <a:ext cx="3420009" cy="937693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C4939AB4-8B46-43B3-B4B5-550AB5A124A0}"/>
              </a:ext>
            </a:extLst>
          </p:cNvPr>
          <p:cNvSpPr/>
          <p:nvPr/>
        </p:nvSpPr>
        <p:spPr>
          <a:xfrm>
            <a:off x="9932934" y="1899396"/>
            <a:ext cx="17363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>
                <a:latin typeface="Avenir Next LT Pro" panose="020B0504020202020204" pitchFamily="34" charset="0"/>
              </a:rPr>
              <a:t>Décomposition :</a:t>
            </a:r>
            <a:endParaRPr lang="fr-FR" sz="1600" dirty="0"/>
          </a:p>
        </p:txBody>
      </p:sp>
      <p:sp>
        <p:nvSpPr>
          <p:cNvPr id="6" name="Accolade ouvrante 5">
            <a:extLst>
              <a:ext uri="{FF2B5EF4-FFF2-40B4-BE49-F238E27FC236}">
                <a16:creationId xmlns:a16="http://schemas.microsoft.com/office/drawing/2014/main" id="{C82D25F4-B905-4587-B9C3-4B23FE0C72D6}"/>
              </a:ext>
            </a:extLst>
          </p:cNvPr>
          <p:cNvSpPr/>
          <p:nvPr/>
        </p:nvSpPr>
        <p:spPr>
          <a:xfrm>
            <a:off x="4523389" y="2023881"/>
            <a:ext cx="237334" cy="2200819"/>
          </a:xfrm>
          <a:prstGeom prst="leftBrace">
            <a:avLst>
              <a:gd name="adj1" fmla="val 45452"/>
              <a:gd name="adj2" fmla="val 50424"/>
            </a:avLst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A8E1A13E-7D64-4418-A4E4-4748521E70D6}"/>
              </a:ext>
            </a:extLst>
          </p:cNvPr>
          <p:cNvGrpSpPr/>
          <p:nvPr/>
        </p:nvGrpSpPr>
        <p:grpSpPr>
          <a:xfrm>
            <a:off x="3046119" y="2909450"/>
            <a:ext cx="1444386" cy="440295"/>
            <a:chOff x="1235353" y="4265398"/>
            <a:chExt cx="1444386" cy="440295"/>
          </a:xfrm>
        </p:grpSpPr>
        <p:sp>
          <p:nvSpPr>
            <p:cNvPr id="102" name="Flèche : bas 101">
              <a:extLst>
                <a:ext uri="{FF2B5EF4-FFF2-40B4-BE49-F238E27FC236}">
                  <a16:creationId xmlns:a16="http://schemas.microsoft.com/office/drawing/2014/main" id="{CF2CF8DB-B2E2-40E0-816B-48814227FD18}"/>
                </a:ext>
              </a:extLst>
            </p:cNvPr>
            <p:cNvSpPr/>
            <p:nvPr/>
          </p:nvSpPr>
          <p:spPr>
            <a:xfrm rot="16200000">
              <a:off x="1749300" y="3775255"/>
              <a:ext cx="440295" cy="1420582"/>
            </a:xfrm>
            <a:prstGeom prst="downArrow">
              <a:avLst>
                <a:gd name="adj1" fmla="val 44898"/>
                <a:gd name="adj2" fmla="val 50000"/>
              </a:avLst>
            </a:prstGeom>
            <a:solidFill>
              <a:schemeClr val="bg1">
                <a:lumMod val="50000"/>
                <a:alpha val="40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F92E05E-B6EB-4CBC-A7EF-D35C740B8911}"/>
                </a:ext>
              </a:extLst>
            </p:cNvPr>
            <p:cNvSpPr/>
            <p:nvPr/>
          </p:nvSpPr>
          <p:spPr>
            <a:xfrm>
              <a:off x="1235353" y="4315145"/>
              <a:ext cx="142058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sz="1400" dirty="0">
                  <a:latin typeface="Avenir Next LT Pro" panose="020B0504020202020204" pitchFamily="34" charset="0"/>
                </a:rPr>
                <a:t>décomposition</a:t>
              </a:r>
              <a:endParaRPr lang="fr-FR" sz="1400" b="1" dirty="0">
                <a:latin typeface="Avenir Next LT Pro" panose="020B0504020202020204" pitchFamily="34" charset="0"/>
              </a:endParaRPr>
            </a:p>
          </p:txBody>
        </p: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8BF39BC6-FFC7-4EE6-85BF-88D524D28D8C}"/>
              </a:ext>
            </a:extLst>
          </p:cNvPr>
          <p:cNvSpPr txBox="1"/>
          <p:nvPr/>
        </p:nvSpPr>
        <p:spPr>
          <a:xfrm>
            <a:off x="81218" y="1634970"/>
            <a:ext cx="6624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u="sng" dirty="0">
                <a:solidFill>
                  <a:srgbClr val="00818A"/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3.1.2. Transformation Box-Cox &amp; décomposition STL du signal</a:t>
            </a:r>
            <a:endParaRPr lang="fr-FR" sz="1600" b="1" i="1" u="sng" dirty="0">
              <a:solidFill>
                <a:srgbClr val="00818A"/>
              </a:solidFill>
              <a:latin typeface="Calibri Light" panose="020F030202020403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482DF686-AE49-6CD3-5968-9A5E6FD1EE89}"/>
              </a:ext>
            </a:extLst>
          </p:cNvPr>
          <p:cNvGrpSpPr/>
          <p:nvPr/>
        </p:nvGrpSpPr>
        <p:grpSpPr>
          <a:xfrm>
            <a:off x="54241" y="-95505"/>
            <a:ext cx="6956613" cy="630942"/>
            <a:chOff x="84126" y="131907"/>
            <a:chExt cx="6956613" cy="630942"/>
          </a:xfrm>
        </p:grpSpPr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21D12431-6FF4-7CBD-1246-7B95DDBAE438}"/>
                </a:ext>
              </a:extLst>
            </p:cNvPr>
            <p:cNvSpPr txBox="1"/>
            <p:nvPr/>
          </p:nvSpPr>
          <p:spPr>
            <a:xfrm>
              <a:off x="84126" y="131907"/>
              <a:ext cx="1044457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500" dirty="0">
                  <a:solidFill>
                    <a:srgbClr val="00818A"/>
                  </a:solidFill>
                  <a:latin typeface="Century Gothic" panose="020B0502020202020204" pitchFamily="34" charset="0"/>
                  <a:ea typeface="Cambria Math" panose="02040503050406030204" pitchFamily="18" charset="0"/>
                </a:rPr>
                <a:t>3</a:t>
              </a:r>
              <a:endParaRPr lang="fr-FR" sz="1500" dirty="0">
                <a:solidFill>
                  <a:srgbClr val="00818A"/>
                </a:solidFill>
                <a:latin typeface="Century Gothic" panose="020B0502020202020204" pitchFamily="34" charset="0"/>
                <a:ea typeface="Cambria Math" panose="02040503050406030204" pitchFamily="18" charset="0"/>
              </a:endParaRP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024EE60A-47D5-80FE-4E51-97D587595A60}"/>
                </a:ext>
              </a:extLst>
            </p:cNvPr>
            <p:cNvSpPr txBox="1"/>
            <p:nvPr/>
          </p:nvSpPr>
          <p:spPr>
            <a:xfrm>
              <a:off x="452478" y="255577"/>
              <a:ext cx="65882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Méthodes utilisées</a:t>
              </a:r>
              <a:endParaRPr lang="fr-FR" sz="2000" dirty="0">
                <a:latin typeface="Calibri Light" panose="020F0302020204030204" pitchFamily="34" charset="0"/>
                <a:ea typeface="Cambria Math" panose="02040503050406030204" pitchFamily="18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1CDC53F5-0A33-3947-E9A6-8B4FA18A6D92}"/>
              </a:ext>
            </a:extLst>
          </p:cNvPr>
          <p:cNvGrpSpPr/>
          <p:nvPr/>
        </p:nvGrpSpPr>
        <p:grpSpPr>
          <a:xfrm>
            <a:off x="200556" y="825330"/>
            <a:ext cx="10052450" cy="697695"/>
            <a:chOff x="1059232" y="1303360"/>
            <a:chExt cx="10052450" cy="69769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92CA83D-E5AC-2CBD-B2CD-E6ABA0A436B4}"/>
                </a:ext>
              </a:extLst>
            </p:cNvPr>
            <p:cNvSpPr/>
            <p:nvPr/>
          </p:nvSpPr>
          <p:spPr>
            <a:xfrm>
              <a:off x="1111781" y="1303360"/>
              <a:ext cx="83416" cy="697695"/>
            </a:xfrm>
            <a:prstGeom prst="rect">
              <a:avLst/>
            </a:prstGeom>
            <a:solidFill>
              <a:srgbClr val="00818A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4E072001-D3A5-35C3-D886-57043187B651}"/>
                </a:ext>
              </a:extLst>
            </p:cNvPr>
            <p:cNvGrpSpPr/>
            <p:nvPr/>
          </p:nvGrpSpPr>
          <p:grpSpPr>
            <a:xfrm>
              <a:off x="1063678" y="1327005"/>
              <a:ext cx="9584369" cy="338554"/>
              <a:chOff x="1226988" y="1335708"/>
              <a:chExt cx="9584369" cy="33855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54ED6F36-A73E-5BE5-D902-7BD882404F44}"/>
                      </a:ext>
                    </a:extLst>
                  </p:cNvPr>
                  <p:cNvSpPr/>
                  <p:nvPr/>
                </p:nvSpPr>
                <p:spPr>
                  <a:xfrm>
                    <a:off x="1456710" y="1335708"/>
                    <a:ext cx="9354647" cy="3385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fr-FR" sz="1600" dirty="0">
                        <a:latin typeface="Avenir Next LT Pro" panose="020B0504020202020204" pitchFamily="34" charset="0"/>
                      </a:rPr>
                      <a:t>Estimation de l’</a:t>
                    </a:r>
                    <a:r>
                      <a:rPr lang="fr-FR" sz="1600" b="1" dirty="0">
                        <a:latin typeface="Avenir Next LT Pro" panose="020B0504020202020204" pitchFamily="34" charset="0"/>
                      </a:rPr>
                      <a:t>écart type du bruit </a:t>
                    </a:r>
                    <a14:m>
                      <m:oMath xmlns:m="http://schemas.openxmlformats.org/officeDocument/2006/math">
                        <m:r>
                          <a:rPr lang="fr-FR" sz="1600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oMath>
                    </a14:m>
                    <a:r>
                      <a:rPr lang="fr-FR" sz="1600" b="1" dirty="0">
                        <a:latin typeface="Avenir Next LT Pro" panose="020B0504020202020204" pitchFamily="34" charset="0"/>
                      </a:rPr>
                      <a:t> </a:t>
                    </a:r>
                    <a:r>
                      <a:rPr lang="fr-FR" sz="1600" dirty="0">
                        <a:latin typeface="Avenir Next LT Pro" panose="020B0504020202020204" pitchFamily="34" charset="0"/>
                      </a:rPr>
                      <a:t>à partir des </a:t>
                    </a:r>
                    <a:r>
                      <a:rPr lang="fr-FR" sz="1600" b="1" dirty="0">
                        <a:latin typeface="Avenir Next LT Pro" panose="020B0504020202020204" pitchFamily="34" charset="0"/>
                      </a:rPr>
                      <a:t>coefficients</a:t>
                    </a:r>
                    <a:r>
                      <a:rPr lang="fr-FR" sz="1600" dirty="0">
                        <a:latin typeface="Avenir Next LT Pro" panose="020B0504020202020204" pitchFamily="34" charset="0"/>
                      </a:rPr>
                      <a:t> </a:t>
                    </a:r>
                    <a:r>
                      <a:rPr lang="fr-FR" sz="1600" b="1" dirty="0">
                        <a:latin typeface="Avenir Next LT Pro" panose="020B0504020202020204" pitchFamily="34" charset="0"/>
                      </a:rPr>
                      <a:t>d’ondelettes</a:t>
                    </a:r>
                    <a:r>
                      <a:rPr lang="fr-FR" sz="1600" dirty="0">
                        <a:latin typeface="Avenir Next LT Pro" panose="020B0504020202020204" pitchFamily="34" charset="0"/>
                      </a:rPr>
                      <a:t> du signal</a:t>
                    </a:r>
                    <a:endParaRPr lang="fr-FR" sz="1600" b="1" dirty="0">
                      <a:latin typeface="Avenir Next LT Pro" panose="020B05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54ED6F36-A73E-5BE5-D902-7BD882404F4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56710" y="1335708"/>
                    <a:ext cx="9354647" cy="3385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326"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ECDF9E71-7F8D-2D0B-682E-EDC4B7D162F5}"/>
                  </a:ext>
                </a:extLst>
              </p:cNvPr>
              <p:cNvSpPr/>
              <p:nvPr/>
            </p:nvSpPr>
            <p:spPr>
              <a:xfrm>
                <a:off x="1226988" y="1390982"/>
                <a:ext cx="188513" cy="194235"/>
              </a:xfrm>
              <a:prstGeom prst="ellipse">
                <a:avLst/>
              </a:prstGeom>
              <a:solidFill>
                <a:srgbClr val="00818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 dirty="0"/>
              </a:p>
            </p:txBody>
          </p:sp>
        </p:grpSp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490EFBCE-1D35-4938-83A5-9AD7A39C5D2A}"/>
                </a:ext>
              </a:extLst>
            </p:cNvPr>
            <p:cNvGrpSpPr/>
            <p:nvPr/>
          </p:nvGrpSpPr>
          <p:grpSpPr>
            <a:xfrm>
              <a:off x="1059232" y="1645765"/>
              <a:ext cx="10052450" cy="338554"/>
              <a:chOff x="1253362" y="1573214"/>
              <a:chExt cx="10052450" cy="338554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843ACA9-839C-B1AF-CA0F-57026D65F48E}"/>
                  </a:ext>
                </a:extLst>
              </p:cNvPr>
              <p:cNvSpPr/>
              <p:nvPr/>
            </p:nvSpPr>
            <p:spPr>
              <a:xfrm>
                <a:off x="1494424" y="1573214"/>
                <a:ext cx="981138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1600" b="1" dirty="0" err="1">
                    <a:latin typeface="Avenir Next LT Pro" panose="020B0504020202020204" pitchFamily="34" charset="0"/>
                  </a:rPr>
                  <a:t>Débruitage</a:t>
                </a:r>
                <a:r>
                  <a:rPr lang="fr-FR" sz="1600" b="1" dirty="0">
                    <a:latin typeface="Avenir Next LT Pro" panose="020B0504020202020204" pitchFamily="34" charset="0"/>
                  </a:rPr>
                  <a:t> </a:t>
                </a:r>
                <a:r>
                  <a:rPr lang="fr-FR" sz="1600" dirty="0">
                    <a:latin typeface="Avenir Next LT Pro" panose="020B0504020202020204" pitchFamily="34" charset="0"/>
                  </a:rPr>
                  <a:t>par</a:t>
                </a:r>
                <a:r>
                  <a:rPr lang="fr-FR" sz="1600" b="1" dirty="0">
                    <a:latin typeface="Avenir Next LT Pro" panose="020B0504020202020204" pitchFamily="34" charset="0"/>
                  </a:rPr>
                  <a:t> Seuillage doux </a:t>
                </a:r>
                <a:r>
                  <a:rPr lang="fr-FR" sz="1600" dirty="0">
                    <a:latin typeface="Avenir Next LT Pro" panose="020B0504020202020204" pitchFamily="34" charset="0"/>
                  </a:rPr>
                  <a:t>en </a:t>
                </a:r>
                <a:r>
                  <a:rPr lang="fr-FR" sz="1600" b="1" dirty="0">
                    <a:latin typeface="Avenir Next LT Pro" panose="020B0504020202020204" pitchFamily="34" charset="0"/>
                  </a:rPr>
                  <a:t>ondelettes </a:t>
                </a:r>
                <a:endParaRPr lang="fr-FR" sz="1600" dirty="0">
                  <a:latin typeface="Avenir Next LT Pro" panose="020B0504020202020204" pitchFamily="34" charset="0"/>
                </a:endParaRPr>
              </a:p>
            </p:txBody>
          </p:sp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C3DF6AD8-65CC-4D3D-965F-682A2CB8F476}"/>
                  </a:ext>
                </a:extLst>
              </p:cNvPr>
              <p:cNvSpPr/>
              <p:nvPr/>
            </p:nvSpPr>
            <p:spPr>
              <a:xfrm>
                <a:off x="1253362" y="1652712"/>
                <a:ext cx="188513" cy="194235"/>
              </a:xfrm>
              <a:prstGeom prst="ellipse">
                <a:avLst/>
              </a:prstGeom>
              <a:solidFill>
                <a:srgbClr val="00818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 dirty="0"/>
              </a:p>
            </p:txBody>
          </p:sp>
        </p:grp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B1A55F67-6674-57B1-7591-2DE8A4BD8AC5}"/>
              </a:ext>
            </a:extLst>
          </p:cNvPr>
          <p:cNvSpPr/>
          <p:nvPr/>
        </p:nvSpPr>
        <p:spPr>
          <a:xfrm>
            <a:off x="22855" y="4511889"/>
            <a:ext cx="48922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latin typeface="Avenir Next LT Pro" panose="020B0504020202020204" pitchFamily="34" charset="0"/>
              </a:rPr>
              <a:t>Décomposition de la série avec la </a:t>
            </a:r>
            <a:r>
              <a:rPr lang="fr-FR" sz="1600" b="1" dirty="0">
                <a:latin typeface="Avenir Next LT Pro" panose="020B0504020202020204" pitchFamily="34" charset="0"/>
              </a:rPr>
              <a:t>méthode </a:t>
            </a:r>
            <a:r>
              <a:rPr lang="fr-FR" sz="1600" b="1" dirty="0">
                <a:solidFill>
                  <a:srgbClr val="00818A"/>
                </a:solidFill>
                <a:latin typeface="Avenir Next LT Pro" panose="020B0504020202020204" pitchFamily="34" charset="0"/>
              </a:rPr>
              <a:t>STL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4BB3EC2B-72E2-874E-147E-FB633F02D360}"/>
              </a:ext>
            </a:extLst>
          </p:cNvPr>
          <p:cNvGrpSpPr/>
          <p:nvPr/>
        </p:nvGrpSpPr>
        <p:grpSpPr>
          <a:xfrm>
            <a:off x="134281" y="4875561"/>
            <a:ext cx="253056" cy="250061"/>
            <a:chOff x="4781033" y="4024465"/>
            <a:chExt cx="334225" cy="338554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09655F89-2225-26A8-834A-F51C71CE2B20}"/>
                </a:ext>
              </a:extLst>
            </p:cNvPr>
            <p:cNvGrpSpPr/>
            <p:nvPr/>
          </p:nvGrpSpPr>
          <p:grpSpPr>
            <a:xfrm>
              <a:off x="4781033" y="4024465"/>
              <a:ext cx="334225" cy="338554"/>
              <a:chOff x="2140834" y="1893513"/>
              <a:chExt cx="334225" cy="338554"/>
            </a:xfrm>
          </p:grpSpPr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13EF97C0-D057-C403-1FCA-073171C6CA5F}"/>
                  </a:ext>
                </a:extLst>
              </p:cNvPr>
              <p:cNvSpPr/>
              <p:nvPr/>
            </p:nvSpPr>
            <p:spPr>
              <a:xfrm>
                <a:off x="2140834" y="1893513"/>
                <a:ext cx="334225" cy="338554"/>
              </a:xfrm>
              <a:prstGeom prst="ellipse">
                <a:avLst/>
              </a:prstGeom>
              <a:noFill/>
              <a:ln w="28575">
                <a:solidFill>
                  <a:srgbClr val="00818A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12" name="Connecteur droit 11">
                <a:extLst>
                  <a:ext uri="{FF2B5EF4-FFF2-40B4-BE49-F238E27FC236}">
                    <a16:creationId xmlns:a16="http://schemas.microsoft.com/office/drawing/2014/main" id="{8F5CDBC9-9EDE-56F4-6392-1993E91768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26646" y="2062790"/>
                <a:ext cx="162599" cy="0"/>
              </a:xfrm>
              <a:prstGeom prst="line">
                <a:avLst/>
              </a:prstGeom>
              <a:ln w="38100" cap="rnd">
                <a:solidFill>
                  <a:srgbClr val="0081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8F317D3A-9436-D6BA-A2FD-2FABAE19236C}"/>
                </a:ext>
              </a:extLst>
            </p:cNvPr>
            <p:cNvCxnSpPr>
              <a:cxnSpLocks/>
            </p:cNvCxnSpPr>
            <p:nvPr/>
          </p:nvCxnSpPr>
          <p:spPr>
            <a:xfrm>
              <a:off x="4948144" y="4105406"/>
              <a:ext cx="0" cy="177953"/>
            </a:xfrm>
            <a:prstGeom prst="line">
              <a:avLst/>
            </a:prstGeom>
            <a:ln w="38100" cap="rnd">
              <a:solidFill>
                <a:srgbClr val="0081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03E3BABD-9AE6-A9C5-059C-1EEA535BA82B}"/>
              </a:ext>
            </a:extLst>
          </p:cNvPr>
          <p:cNvGrpSpPr/>
          <p:nvPr/>
        </p:nvGrpSpPr>
        <p:grpSpPr>
          <a:xfrm>
            <a:off x="126105" y="5256062"/>
            <a:ext cx="250163" cy="250061"/>
            <a:chOff x="2140834" y="1893513"/>
            <a:chExt cx="334225" cy="338554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FBF66ADB-BD74-9F4E-29E1-1E5BF0E97DCF}"/>
                </a:ext>
              </a:extLst>
            </p:cNvPr>
            <p:cNvSpPr/>
            <p:nvPr/>
          </p:nvSpPr>
          <p:spPr>
            <a:xfrm>
              <a:off x="2140834" y="1893513"/>
              <a:ext cx="334225" cy="338554"/>
            </a:xfrm>
            <a:prstGeom prst="ellipse">
              <a:avLst/>
            </a:prstGeom>
            <a:noFill/>
            <a:ln w="28575">
              <a:solidFill>
                <a:srgbClr val="00818A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C58923CF-CEC9-0182-D399-C3772FBD3E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6646" y="2062790"/>
              <a:ext cx="162599" cy="0"/>
            </a:xfrm>
            <a:prstGeom prst="line">
              <a:avLst/>
            </a:prstGeom>
            <a:ln w="38100" cap="rnd">
              <a:solidFill>
                <a:srgbClr val="0081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4B08E1FC-7456-46F4-AADD-0992B4069802}"/>
              </a:ext>
            </a:extLst>
          </p:cNvPr>
          <p:cNvSpPr/>
          <p:nvPr/>
        </p:nvSpPr>
        <p:spPr>
          <a:xfrm>
            <a:off x="433662" y="4838185"/>
            <a:ext cx="18128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>
                <a:latin typeface="Avenir Next LT Pro" panose="020B0504020202020204" pitchFamily="34" charset="0"/>
              </a:rPr>
              <a:t>Méthode robuste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5B0F2DE-3466-9E14-F528-D0287B2A9A6C}"/>
              </a:ext>
            </a:extLst>
          </p:cNvPr>
          <p:cNvSpPr/>
          <p:nvPr/>
        </p:nvSpPr>
        <p:spPr>
          <a:xfrm>
            <a:off x="71514" y="5799952"/>
            <a:ext cx="16581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latin typeface="Avenir Next LT Pro" panose="020B0504020202020204" pitchFamily="34" charset="0"/>
              </a:rPr>
              <a:t>Décomposition </a:t>
            </a:r>
            <a:r>
              <a:rPr lang="fr-FR" sz="1600" b="1" dirty="0">
                <a:latin typeface="Avenir Next LT Pro" panose="020B0504020202020204" pitchFamily="34" charset="0"/>
              </a:rPr>
              <a:t>multiplicative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E2C9BDF-E49F-B4E6-4BA2-FCF59A65788F}"/>
                  </a:ext>
                </a:extLst>
              </p:cNvPr>
              <p:cNvSpPr/>
              <p:nvPr/>
            </p:nvSpPr>
            <p:spPr>
              <a:xfrm>
                <a:off x="2337188" y="5840666"/>
                <a:ext cx="2473174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600" dirty="0">
                    <a:latin typeface="Avenir Next LT Pro" panose="020B0504020202020204" pitchFamily="34" charset="0"/>
                  </a:rPr>
                  <a:t>Transformation </a:t>
                </a:r>
                <a:r>
                  <a:rPr lang="fr-FR" sz="1600" b="1" dirty="0">
                    <a:latin typeface="Avenir Next LT Pro" panose="020B0504020202020204" pitchFamily="34" charset="0"/>
                  </a:rPr>
                  <a:t>Box-Cox</a:t>
                </a:r>
              </a:p>
              <a:p>
                <a:pPr algn="ctr"/>
                <a:r>
                  <a:rPr lang="fr-FR" sz="1600" dirty="0">
                    <a:latin typeface="Avenir Next LT Pro" panose="020B0504020202020204" pitchFamily="34" charset="0"/>
                  </a:rPr>
                  <a:t>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smtClean="0">
                            <a:solidFill>
                              <a:srgbClr val="00818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solidFill>
                              <a:srgbClr val="00818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sz="1600" b="0" i="1" smtClean="0">
                            <a:solidFill>
                              <a:srgbClr val="00818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sz="1600" b="0" i="1" smtClean="0">
                        <a:solidFill>
                          <a:srgbClr val="00818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600" dirty="0">
                    <a:solidFill>
                      <a:schemeClr val="tx1"/>
                    </a:solidFill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  <a:sym typeface="Symbol" panose="05050102010706020507" pitchFamily="18" charset="2"/>
                  </a:rPr>
                  <a:t>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solidFill>
                              <a:srgbClr val="00818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solidFill>
                              <a:srgbClr val="00818A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sz="1600" i="1">
                            <a:solidFill>
                              <a:srgbClr val="00818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sz="1600" dirty="0">
                    <a:latin typeface="Avenir Next LT Pro" panose="020B05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E2C9BDF-E49F-B4E6-4BA2-FCF59A6578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188" y="5840666"/>
                <a:ext cx="2473174" cy="584775"/>
              </a:xfrm>
              <a:prstGeom prst="rect">
                <a:avLst/>
              </a:prstGeom>
              <a:blipFill>
                <a:blip r:embed="rId12"/>
                <a:stretch>
                  <a:fillRect l="-739" t="-3125" r="-739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C71EDE8-F477-010C-3EF2-0025BCFF44E8}"/>
                  </a:ext>
                </a:extLst>
              </p:cNvPr>
              <p:cNvSpPr/>
              <p:nvPr/>
            </p:nvSpPr>
            <p:spPr>
              <a:xfrm>
                <a:off x="5091137" y="5806288"/>
                <a:ext cx="204595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600" dirty="0">
                    <a:latin typeface="Avenir Next LT Pro" panose="020B0504020202020204" pitchFamily="34" charset="0"/>
                  </a:rPr>
                  <a:t>Décomposition </a:t>
                </a:r>
                <a:r>
                  <a:rPr lang="fr-FR" sz="1600" b="1" dirty="0">
                    <a:latin typeface="Avenir Next LT Pro" panose="020B0504020202020204" pitchFamily="34" charset="0"/>
                  </a:rPr>
                  <a:t>additive</a:t>
                </a:r>
                <a:r>
                  <a:rPr lang="fr-FR" sz="1600" dirty="0">
                    <a:latin typeface="Avenir Next LT Pro" panose="020B0504020202020204" pitchFamily="34" charset="0"/>
                  </a:rPr>
                  <a:t> sur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smtClean="0">
                            <a:solidFill>
                              <a:srgbClr val="00818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solidFill>
                              <a:srgbClr val="00818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1600" b="0" i="1" smtClean="0">
                            <a:solidFill>
                              <a:srgbClr val="00818A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sz="1600" b="0" i="1" smtClean="0">
                            <a:solidFill>
                              <a:srgbClr val="00818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sz="1600" b="0" i="1" smtClean="0">
                        <a:solidFill>
                          <a:srgbClr val="00818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sz="16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C71EDE8-F477-010C-3EF2-0025BCFF44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137" y="5806288"/>
                <a:ext cx="2045958" cy="584775"/>
              </a:xfrm>
              <a:prstGeom prst="rect">
                <a:avLst/>
              </a:prstGeom>
              <a:blipFill>
                <a:blip r:embed="rId13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DCA1A45C-E1FC-DA7E-4D60-B8833FFD1D43}"/>
              </a:ext>
            </a:extLst>
          </p:cNvPr>
          <p:cNvCxnSpPr>
            <a:cxnSpLocks/>
          </p:cNvCxnSpPr>
          <p:nvPr/>
        </p:nvCxnSpPr>
        <p:spPr>
          <a:xfrm flipH="1">
            <a:off x="8709" y="1610341"/>
            <a:ext cx="12192000" cy="0"/>
          </a:xfrm>
          <a:prstGeom prst="line">
            <a:avLst/>
          </a:prstGeom>
          <a:ln>
            <a:solidFill>
              <a:srgbClr val="00818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516B61BE-5812-E7FC-CAB1-D94209D85FA0}"/>
              </a:ext>
            </a:extLst>
          </p:cNvPr>
          <p:cNvGrpSpPr/>
          <p:nvPr/>
        </p:nvGrpSpPr>
        <p:grpSpPr>
          <a:xfrm>
            <a:off x="9993828" y="1394233"/>
            <a:ext cx="1614583" cy="369332"/>
            <a:chOff x="5720315" y="1678964"/>
            <a:chExt cx="1614583" cy="3693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D75B6EF-ECEE-6DAD-C096-4FA39801E628}"/>
                </a:ext>
              </a:extLst>
            </p:cNvPr>
            <p:cNvSpPr/>
            <p:nvPr/>
          </p:nvSpPr>
          <p:spPr>
            <a:xfrm>
              <a:off x="5720315" y="1717467"/>
              <a:ext cx="1614583" cy="30862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25BB8F7-367B-B8C6-EF6E-CE688534570F}"/>
                </a:ext>
              </a:extLst>
            </p:cNvPr>
            <p:cNvSpPr/>
            <p:nvPr/>
          </p:nvSpPr>
          <p:spPr>
            <a:xfrm>
              <a:off x="5737840" y="1701119"/>
              <a:ext cx="124191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6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TS_week</a:t>
              </a:r>
              <a:endParaRPr lang="fr-FR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1940DCB4-8F55-932A-6FF3-4B75174D5C6C}"/>
                    </a:ext>
                  </a:extLst>
                </p:cNvPr>
                <p:cNvSpPr/>
                <p:nvPr/>
              </p:nvSpPr>
              <p:spPr>
                <a:xfrm>
                  <a:off x="6679783" y="1678964"/>
                  <a:ext cx="64663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fr-FR" b="0" dirty="0">
                      <a:solidFill>
                        <a:srgbClr val="00818A"/>
                      </a:solidFill>
                    </a:rPr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rgbClr val="00818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818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00818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818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1940DCB4-8F55-932A-6FF3-4B75174D5C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9783" y="1678964"/>
                  <a:ext cx="646636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8491" t="-10000" b="-2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Flèche : double flèche horizontale 49">
            <a:extLst>
              <a:ext uri="{FF2B5EF4-FFF2-40B4-BE49-F238E27FC236}">
                <a16:creationId xmlns:a16="http://schemas.microsoft.com/office/drawing/2014/main" id="{B854AB32-5D2E-1BC9-BFC8-295B8F74F566}"/>
              </a:ext>
            </a:extLst>
          </p:cNvPr>
          <p:cNvSpPr/>
          <p:nvPr/>
        </p:nvSpPr>
        <p:spPr>
          <a:xfrm>
            <a:off x="1747639" y="5941899"/>
            <a:ext cx="449162" cy="287808"/>
          </a:xfrm>
          <a:prstGeom prst="leftRightArrow">
            <a:avLst>
              <a:gd name="adj1" fmla="val 50000"/>
              <a:gd name="adj2" fmla="val 35339"/>
            </a:avLst>
          </a:prstGeom>
          <a:solidFill>
            <a:srgbClr val="00818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BA3D3A58-85F6-9425-1DFF-82B1914DA09E}"/>
              </a:ext>
            </a:extLst>
          </p:cNvPr>
          <p:cNvGrpSpPr/>
          <p:nvPr/>
        </p:nvGrpSpPr>
        <p:grpSpPr>
          <a:xfrm>
            <a:off x="4893225" y="5994648"/>
            <a:ext cx="181557" cy="195384"/>
            <a:chOff x="4866845" y="4105406"/>
            <a:chExt cx="162599" cy="1779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75" name="Connecteur droit 74">
              <a:extLst>
                <a:ext uri="{FF2B5EF4-FFF2-40B4-BE49-F238E27FC236}">
                  <a16:creationId xmlns:a16="http://schemas.microsoft.com/office/drawing/2014/main" id="{732C2B19-AD3B-2BBE-12DB-20723503E1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6845" y="4193742"/>
              <a:ext cx="162599" cy="0"/>
            </a:xfrm>
            <a:prstGeom prst="line">
              <a:avLst/>
            </a:prstGeom>
            <a:ln w="38100" cap="rnd">
              <a:solidFill>
                <a:srgbClr val="0081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D7CF3D7C-28EF-A8CA-FD18-AB9B08F722F8}"/>
                </a:ext>
              </a:extLst>
            </p:cNvPr>
            <p:cNvCxnSpPr>
              <a:cxnSpLocks/>
            </p:cNvCxnSpPr>
            <p:nvPr/>
          </p:nvCxnSpPr>
          <p:spPr>
            <a:xfrm>
              <a:off x="4948144" y="4105406"/>
              <a:ext cx="0" cy="177953"/>
            </a:xfrm>
            <a:prstGeom prst="line">
              <a:avLst/>
            </a:prstGeom>
            <a:ln w="38100" cap="rnd">
              <a:solidFill>
                <a:srgbClr val="0081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ZoneTexte 16">
            <a:extLst>
              <a:ext uri="{FF2B5EF4-FFF2-40B4-BE49-F238E27FC236}">
                <a16:creationId xmlns:a16="http://schemas.microsoft.com/office/drawing/2014/main" id="{4DA04966-F8AE-BBB1-D02B-9A527CC96CFB}"/>
              </a:ext>
            </a:extLst>
          </p:cNvPr>
          <p:cNvSpPr txBox="1"/>
          <p:nvPr/>
        </p:nvSpPr>
        <p:spPr>
          <a:xfrm>
            <a:off x="11765377" y="6502791"/>
            <a:ext cx="40335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37310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29" grpId="0"/>
      <p:bldP spid="32" grpId="0"/>
      <p:bldP spid="33" grpId="0"/>
      <p:bldP spid="56" grpId="0"/>
      <p:bldP spid="52" grpId="0"/>
      <p:bldP spid="72" grpId="0"/>
      <p:bldP spid="73" grpId="0"/>
      <p:bldP spid="83" grpId="0"/>
      <p:bldP spid="6" grpId="0" animBg="1"/>
      <p:bldP spid="27" grpId="0"/>
      <p:bldP spid="79" grpId="0"/>
      <p:bldP spid="16" grpId="0"/>
      <p:bldP spid="21" grpId="0"/>
      <p:bldP spid="23" grpId="0"/>
      <p:bldP spid="39" grpId="0"/>
      <p:bldP spid="5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DD839F-4AE9-4370-BECE-FD84A1120D31}"/>
              </a:ext>
            </a:extLst>
          </p:cNvPr>
          <p:cNvSpPr/>
          <p:nvPr/>
        </p:nvSpPr>
        <p:spPr>
          <a:xfrm>
            <a:off x="330854" y="587033"/>
            <a:ext cx="63636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latin typeface="Avenir Next LT Pro" panose="020B0504020202020204" pitchFamily="34" charset="0"/>
              </a:rPr>
              <a:t>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BA6C430-988A-4ECF-A42E-7CC41785B704}"/>
              </a:ext>
            </a:extLst>
          </p:cNvPr>
          <p:cNvSpPr txBox="1"/>
          <p:nvPr/>
        </p:nvSpPr>
        <p:spPr>
          <a:xfrm>
            <a:off x="105570" y="477761"/>
            <a:ext cx="47118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u="sng" dirty="0">
                <a:solidFill>
                  <a:srgbClr val="00818A"/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3.1.3. Correction de saisonnalité</a:t>
            </a:r>
            <a:endParaRPr lang="fr-FR" sz="1600" b="1" i="1" u="sng" dirty="0">
              <a:solidFill>
                <a:srgbClr val="00818A"/>
              </a:solidFill>
              <a:latin typeface="Calibri Light" panose="020F030202020403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DB35BBE-91E3-4323-A4DD-53925688A7D4}"/>
                  </a:ext>
                </a:extLst>
              </p:cNvPr>
              <p:cNvSpPr/>
              <p:nvPr/>
            </p:nvSpPr>
            <p:spPr>
              <a:xfrm>
                <a:off x="105570" y="797693"/>
                <a:ext cx="479165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1600" dirty="0">
                    <a:latin typeface="Avenir Next LT Pro" panose="020B0504020202020204" pitchFamily="34" charset="0"/>
                  </a:rPr>
                  <a:t>On </a:t>
                </a:r>
                <a:r>
                  <a:rPr lang="fr-FR" sz="1600" b="1" dirty="0">
                    <a:latin typeface="Avenir Next LT Pro" panose="020B0504020202020204" pitchFamily="34" charset="0"/>
                  </a:rPr>
                  <a:t>retire la saisonnalité </a:t>
                </a:r>
                <a:r>
                  <a:rPr lang="fr-FR" sz="1600" dirty="0">
                    <a:latin typeface="Avenir Next LT Pro" panose="020B0504020202020204" pitchFamily="34" charset="0"/>
                  </a:rPr>
                  <a:t>: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sz="1600" i="1" smtClean="0">
                            <a:solidFill>
                              <a:srgbClr val="00818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sz="1600" i="1" smtClean="0">
                                <a:solidFill>
                                  <a:srgbClr val="00818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0" i="1" smtClean="0">
                                <a:solidFill>
                                  <a:srgbClr val="00818A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FR" sz="1600" b="0" i="1" smtClean="0">
                                <a:solidFill>
                                  <a:srgbClr val="00818A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fr-FR" sz="1600" b="0" i="1" smtClean="0">
                        <a:solidFill>
                          <a:srgbClr val="00818A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1600" i="1" smtClean="0">
                            <a:solidFill>
                              <a:srgbClr val="00818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solidFill>
                              <a:srgbClr val="00818A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sz="1600" b="0" i="1" smtClean="0">
                            <a:solidFill>
                              <a:srgbClr val="00818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sz="1600" b="0" i="1" smtClean="0">
                        <a:solidFill>
                          <a:srgbClr val="00818A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fr-FR" sz="1600" i="1" smtClean="0">
                            <a:solidFill>
                              <a:srgbClr val="00818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solidFill>
                              <a:srgbClr val="00818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sz="1600" b="0" i="1" smtClean="0">
                            <a:solidFill>
                              <a:srgbClr val="00818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sz="1600" b="1" i="1" smtClean="0">
                        <a:solidFill>
                          <a:srgbClr val="00818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sz="1600" b="1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DB35BBE-91E3-4323-A4DD-53925688A7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70" y="797693"/>
                <a:ext cx="4791652" cy="338554"/>
              </a:xfrm>
              <a:prstGeom prst="rect">
                <a:avLst/>
              </a:prstGeom>
              <a:blipFill>
                <a:blip r:embed="rId3"/>
                <a:stretch>
                  <a:fillRect l="-636" t="-5455" b="-2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5B1FBE97-17ED-46A3-AADA-016AAC8B923D}"/>
                  </a:ext>
                </a:extLst>
              </p:cNvPr>
              <p:cNvSpPr txBox="1"/>
              <p:nvPr/>
            </p:nvSpPr>
            <p:spPr>
              <a:xfrm>
                <a:off x="80324" y="1623809"/>
                <a:ext cx="50629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b="1" i="1" u="sng" dirty="0">
                    <a:solidFill>
                      <a:srgbClr val="00818A"/>
                    </a:solidFill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3.1.4. Prédiction avec SARIMA</a:t>
                </a:r>
                <a:r>
                  <a:rPr lang="fr-FR" sz="1600" b="1" dirty="0">
                    <a:solidFill>
                      <a:srgbClr val="00818A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1600" b="1" i="1" dirty="0" smtClean="0">
                            <a:solidFill>
                              <a:srgbClr val="00818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b="1" i="1" dirty="0" err="1" smtClean="0">
                            <a:solidFill>
                              <a:srgbClr val="00818A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fr-FR" sz="1600" b="1" i="1" dirty="0" err="1" smtClean="0">
                            <a:solidFill>
                              <a:srgbClr val="00818A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1600" b="1" i="1" dirty="0" err="1" smtClean="0">
                            <a:solidFill>
                              <a:srgbClr val="00818A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fr-FR" sz="1600" b="1" i="1" dirty="0" err="1" smtClean="0">
                            <a:solidFill>
                              <a:srgbClr val="00818A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1600" b="1" i="1" dirty="0" err="1" smtClean="0">
                            <a:solidFill>
                              <a:srgbClr val="00818A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fr-FR" sz="1600" b="1" i="1" dirty="0" smtClean="0">
                            <a:solidFill>
                              <a:srgbClr val="00818A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1600" b="1" i="1" dirty="0" smtClean="0">
                            <a:solidFill>
                              <a:srgbClr val="00818A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fr-FR" sz="1600" b="1" i="1" dirty="0" smtClean="0">
                            <a:solidFill>
                              <a:srgbClr val="00818A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1600" b="1" i="1" dirty="0" smtClean="0">
                            <a:solidFill>
                              <a:srgbClr val="00818A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fr-FR" sz="1600" b="1" i="1" dirty="0" smtClean="0">
                            <a:solidFill>
                              <a:srgbClr val="00818A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1600" b="1" i="1" dirty="0" smtClean="0">
                            <a:solidFill>
                              <a:srgbClr val="00818A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  <m:r>
                          <a:rPr lang="fr-FR" sz="1600" b="1" i="1" dirty="0" smtClean="0">
                            <a:solidFill>
                              <a:srgbClr val="00818A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1600" b="1" i="1" dirty="0" smtClean="0">
                            <a:solidFill>
                              <a:srgbClr val="00818A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</m:d>
                  </m:oMath>
                </a14:m>
                <a:endParaRPr lang="fr-FR" sz="1600" b="1" i="1" u="sng" dirty="0">
                  <a:solidFill>
                    <a:srgbClr val="00818A"/>
                  </a:solidFill>
                  <a:latin typeface="Calibri Light" panose="020F0302020204030204" pitchFamily="34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5B1FBE97-17ED-46A3-AADA-016AAC8B9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24" y="1623809"/>
                <a:ext cx="5062923" cy="338554"/>
              </a:xfrm>
              <a:prstGeom prst="rect">
                <a:avLst/>
              </a:prstGeom>
              <a:blipFill>
                <a:blip r:embed="rId4"/>
                <a:stretch>
                  <a:fillRect l="-602" t="-7143" b="-196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372FCE7-E6C5-4D66-B9E9-918A48A57296}"/>
                  </a:ext>
                </a:extLst>
              </p:cNvPr>
              <p:cNvSpPr/>
              <p:nvPr/>
            </p:nvSpPr>
            <p:spPr>
              <a:xfrm>
                <a:off x="194952" y="1978982"/>
                <a:ext cx="453310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1600" dirty="0">
                    <a:latin typeface="Avenir Next LT Pro" panose="020B0504020202020204" pitchFamily="34" charset="0"/>
                  </a:rPr>
                  <a:t>Estimation des </a:t>
                </a:r>
                <a14:m>
                  <m:oMath xmlns:m="http://schemas.openxmlformats.org/officeDocument/2006/math">
                    <m:r>
                      <a:rPr lang="fr-FR" sz="1600" b="1" i="1" dirty="0" smtClean="0">
                        <a:solidFill>
                          <a:srgbClr val="00818A"/>
                        </a:solidFill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r>
                  <a:rPr lang="fr-FR" sz="1600" dirty="0">
                    <a:latin typeface="Avenir Next LT Pro" panose="020B0504020202020204" pitchFamily="34" charset="0"/>
                  </a:rPr>
                  <a:t> paramètres avec les graphes : </a:t>
                </a: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372FCE7-E6C5-4D66-B9E9-918A48A572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52" y="1978982"/>
                <a:ext cx="4533105" cy="338554"/>
              </a:xfrm>
              <a:prstGeom prst="rect">
                <a:avLst/>
              </a:prstGeom>
              <a:blipFill>
                <a:blip r:embed="rId5"/>
                <a:stretch>
                  <a:fillRect l="-806" t="-5455" r="-1478" b="-2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16E3F49A-6E4E-3432-8BEC-5833A1E19F28}"/>
              </a:ext>
            </a:extLst>
          </p:cNvPr>
          <p:cNvSpPr/>
          <p:nvPr/>
        </p:nvSpPr>
        <p:spPr>
          <a:xfrm>
            <a:off x="0" y="-5547"/>
            <a:ext cx="12192000" cy="453656"/>
          </a:xfrm>
          <a:prstGeom prst="rect">
            <a:avLst/>
          </a:prstGeom>
          <a:solidFill>
            <a:srgbClr val="DBE1E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234FA95C-8358-11D4-8FAA-2353D8DA7DF3}"/>
              </a:ext>
            </a:extLst>
          </p:cNvPr>
          <p:cNvSpPr/>
          <p:nvPr/>
        </p:nvSpPr>
        <p:spPr>
          <a:xfrm>
            <a:off x="11388334" y="34908"/>
            <a:ext cx="598303" cy="606056"/>
          </a:xfrm>
          <a:prstGeom prst="ellipse">
            <a:avLst/>
          </a:prstGeom>
          <a:noFill/>
          <a:ln w="9525">
            <a:solidFill>
              <a:srgbClr val="0081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86A77482-1F66-2881-BD80-D01EB349BBF0}"/>
              </a:ext>
            </a:extLst>
          </p:cNvPr>
          <p:cNvSpPr/>
          <p:nvPr/>
        </p:nvSpPr>
        <p:spPr>
          <a:xfrm>
            <a:off x="11464533" y="111108"/>
            <a:ext cx="445903" cy="453656"/>
          </a:xfrm>
          <a:prstGeom prst="ellipse">
            <a:avLst/>
          </a:prstGeom>
          <a:noFill/>
          <a:ln w="9525">
            <a:solidFill>
              <a:srgbClr val="0081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B4C4FBA2-23EB-60BF-4391-3EED481F0579}"/>
              </a:ext>
            </a:extLst>
          </p:cNvPr>
          <p:cNvSpPr/>
          <p:nvPr/>
        </p:nvSpPr>
        <p:spPr>
          <a:xfrm>
            <a:off x="11540732" y="187308"/>
            <a:ext cx="293503" cy="301256"/>
          </a:xfrm>
          <a:prstGeom prst="ellipse">
            <a:avLst/>
          </a:prstGeom>
          <a:solidFill>
            <a:srgbClr val="00818A"/>
          </a:solidFill>
          <a:ln w="9525">
            <a:solidFill>
              <a:srgbClr val="0081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8ED9118B-A37C-AB2B-7B55-771A54DF4CA3}"/>
              </a:ext>
            </a:extLst>
          </p:cNvPr>
          <p:cNvGrpSpPr/>
          <p:nvPr/>
        </p:nvGrpSpPr>
        <p:grpSpPr>
          <a:xfrm>
            <a:off x="54241" y="-95505"/>
            <a:ext cx="6956613" cy="630942"/>
            <a:chOff x="84126" y="131907"/>
            <a:chExt cx="6956613" cy="630942"/>
          </a:xfrm>
        </p:grpSpPr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7BCC3B85-6353-0E09-67B7-D60368D4D8D9}"/>
                </a:ext>
              </a:extLst>
            </p:cNvPr>
            <p:cNvSpPr txBox="1"/>
            <p:nvPr/>
          </p:nvSpPr>
          <p:spPr>
            <a:xfrm>
              <a:off x="84126" y="131907"/>
              <a:ext cx="1044457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500" dirty="0">
                  <a:solidFill>
                    <a:srgbClr val="00818A"/>
                  </a:solidFill>
                  <a:latin typeface="Century Gothic" panose="020B0502020202020204" pitchFamily="34" charset="0"/>
                  <a:ea typeface="Cambria Math" panose="02040503050406030204" pitchFamily="18" charset="0"/>
                </a:rPr>
                <a:t>3</a:t>
              </a:r>
              <a:endParaRPr lang="fr-FR" sz="1500" dirty="0">
                <a:solidFill>
                  <a:srgbClr val="00818A"/>
                </a:solidFill>
                <a:latin typeface="Century Gothic" panose="020B0502020202020204" pitchFamily="34" charset="0"/>
                <a:ea typeface="Cambria Math" panose="02040503050406030204" pitchFamily="18" charset="0"/>
              </a:endParaRPr>
            </a:p>
          </p:txBody>
        </p: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12F16CB8-8BC9-454A-3CD2-36E0D4ABC016}"/>
                </a:ext>
              </a:extLst>
            </p:cNvPr>
            <p:cNvSpPr txBox="1"/>
            <p:nvPr/>
          </p:nvSpPr>
          <p:spPr>
            <a:xfrm>
              <a:off x="452478" y="255577"/>
              <a:ext cx="65882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Méthodes utilisées</a:t>
              </a:r>
              <a:endParaRPr lang="fr-FR" sz="2000" dirty="0">
                <a:latin typeface="Calibri Light" panose="020F0302020204030204" pitchFamily="34" charset="0"/>
                <a:ea typeface="Cambria Math" panose="02040503050406030204" pitchFamily="18" charset="0"/>
                <a:cs typeface="Calibri Light" panose="020F0302020204030204" pitchFamily="34" charset="0"/>
              </a:endParaRPr>
            </a:p>
          </p:txBody>
        </p:sp>
      </p:grpSp>
      <p:pic>
        <p:nvPicPr>
          <p:cNvPr id="14" name="Image 13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865BA43B-7007-42C6-8A19-5D68184F5B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864" y="89629"/>
            <a:ext cx="3698514" cy="2082357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496C1D6F-44A4-CC5F-8B2B-2F15FFDD4B53}"/>
              </a:ext>
            </a:extLst>
          </p:cNvPr>
          <p:cNvSpPr/>
          <p:nvPr/>
        </p:nvSpPr>
        <p:spPr>
          <a:xfrm>
            <a:off x="105570" y="1092172"/>
            <a:ext cx="47916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i="1" dirty="0">
                <a:solidFill>
                  <a:srgbClr val="00818A"/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  <a:sym typeface="Symbol" panose="05050102010706020507" pitchFamily="18" charset="2"/>
              </a:rPr>
              <a:t>  </a:t>
            </a:r>
            <a:r>
              <a:rPr lang="fr-FR" sz="1600" i="1" dirty="0">
                <a:solidFill>
                  <a:srgbClr val="00818A"/>
                </a:solidFill>
                <a:latin typeface="Avenir Next LT Pro" panose="020B0504020202020204" pitchFamily="34" charset="0"/>
              </a:rPr>
              <a:t>Améliore les prédictions avec SARIMA</a:t>
            </a:r>
            <a:endParaRPr lang="fr-FR" sz="1600" b="1" i="1" dirty="0">
              <a:solidFill>
                <a:srgbClr val="00818A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0DA9954-5531-D21F-FFDC-C8FCE165BBF8}"/>
              </a:ext>
            </a:extLst>
          </p:cNvPr>
          <p:cNvSpPr/>
          <p:nvPr/>
        </p:nvSpPr>
        <p:spPr>
          <a:xfrm>
            <a:off x="561303" y="2538335"/>
            <a:ext cx="22914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u="sng" dirty="0">
                <a:solidFill>
                  <a:srgbClr val="00818A"/>
                </a:solidFill>
                <a:latin typeface="Avenir Next LT Pro" panose="020B0504020202020204" pitchFamily="34" charset="0"/>
              </a:rPr>
              <a:t>ACF (</a:t>
            </a:r>
            <a:r>
              <a:rPr lang="fr-FR" sz="1600" u="sng" dirty="0" err="1">
                <a:solidFill>
                  <a:srgbClr val="00818A"/>
                </a:solidFill>
                <a:latin typeface="Avenir Next LT Pro" panose="020B0504020202020204" pitchFamily="34" charset="0"/>
              </a:rPr>
              <a:t>auto-corrélation</a:t>
            </a:r>
            <a:r>
              <a:rPr lang="fr-FR" sz="1600" u="sng" dirty="0">
                <a:solidFill>
                  <a:srgbClr val="00818A"/>
                </a:solidFill>
                <a:latin typeface="Avenir Next LT Pro" panose="020B0504020202020204" pitchFamily="34" charset="0"/>
              </a:rPr>
              <a:t>) 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8FBCE7B-B1C6-47F2-0A68-6954B29AC306}"/>
              </a:ext>
            </a:extLst>
          </p:cNvPr>
          <p:cNvSpPr/>
          <p:nvPr/>
        </p:nvSpPr>
        <p:spPr>
          <a:xfrm>
            <a:off x="3706435" y="2540849"/>
            <a:ext cx="22914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u="sng" dirty="0">
                <a:solidFill>
                  <a:srgbClr val="00818A"/>
                </a:solidFill>
                <a:latin typeface="Avenir Next LT Pro" panose="020B0504020202020204" pitchFamily="34" charset="0"/>
              </a:rPr>
              <a:t>PACF (</a:t>
            </a:r>
            <a:r>
              <a:rPr lang="fr-FR" sz="1600" u="sng" dirty="0" err="1">
                <a:solidFill>
                  <a:srgbClr val="00818A"/>
                </a:solidFill>
                <a:latin typeface="Avenir Next LT Pro" panose="020B0504020202020204" pitchFamily="34" charset="0"/>
              </a:rPr>
              <a:t>Partcial</a:t>
            </a:r>
            <a:r>
              <a:rPr lang="fr-FR" sz="1600" u="sng" dirty="0">
                <a:solidFill>
                  <a:srgbClr val="00818A"/>
                </a:solidFill>
                <a:latin typeface="Avenir Next LT Pro" panose="020B0504020202020204" pitchFamily="34" charset="0"/>
              </a:rPr>
              <a:t> ACF)</a:t>
            </a:r>
          </a:p>
        </p:txBody>
      </p:sp>
      <p:pic>
        <p:nvPicPr>
          <p:cNvPr id="65" name="Image 64" descr="Une image contenant texte, diagramme, capture d’écran, ligne&#10;&#10;Description générée automatiquement">
            <a:extLst>
              <a:ext uri="{FF2B5EF4-FFF2-40B4-BE49-F238E27FC236}">
                <a16:creationId xmlns:a16="http://schemas.microsoft.com/office/drawing/2014/main" id="{5B54EBF9-221F-C824-447E-009F442BF04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2" r="50000"/>
          <a:stretch/>
        </p:blipFill>
        <p:spPr>
          <a:xfrm>
            <a:off x="165075" y="2932027"/>
            <a:ext cx="2853589" cy="2398369"/>
          </a:xfrm>
          <a:prstGeom prst="rect">
            <a:avLst/>
          </a:prstGeom>
        </p:spPr>
      </p:pic>
      <p:pic>
        <p:nvPicPr>
          <p:cNvPr id="66" name="Image 65" descr="Une image contenant texte, diagramme, capture d’écran, ligne&#10;&#10;Description générée automatiquement">
            <a:extLst>
              <a:ext uri="{FF2B5EF4-FFF2-40B4-BE49-F238E27FC236}">
                <a16:creationId xmlns:a16="http://schemas.microsoft.com/office/drawing/2014/main" id="{0836B20F-67F3-BBAB-04BA-C58AFE08D41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6172"/>
          <a:stretch/>
        </p:blipFill>
        <p:spPr>
          <a:xfrm>
            <a:off x="3242411" y="2932027"/>
            <a:ext cx="2853589" cy="2398369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1A82306A-07A2-13A1-22AD-FBEEC0E7B86A}"/>
              </a:ext>
            </a:extLst>
          </p:cNvPr>
          <p:cNvSpPr/>
          <p:nvPr/>
        </p:nvSpPr>
        <p:spPr>
          <a:xfrm>
            <a:off x="6873148" y="2766413"/>
            <a:ext cx="43066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i="1" u="sng" dirty="0">
                <a:solidFill>
                  <a:srgbClr val="00818A"/>
                </a:solidFill>
                <a:latin typeface="Avenir Next LT Pro" panose="020B0504020202020204" pitchFamily="34" charset="0"/>
              </a:rPr>
              <a:t>Décomposition dans le domaine Fourier</a:t>
            </a:r>
          </a:p>
        </p:txBody>
      </p:sp>
      <p:grpSp>
        <p:nvGrpSpPr>
          <p:cNvPr id="109" name="Groupe 108">
            <a:extLst>
              <a:ext uri="{FF2B5EF4-FFF2-40B4-BE49-F238E27FC236}">
                <a16:creationId xmlns:a16="http://schemas.microsoft.com/office/drawing/2014/main" id="{355A9583-E3BD-2D3B-93F2-E90B39F8E583}"/>
              </a:ext>
            </a:extLst>
          </p:cNvPr>
          <p:cNvGrpSpPr/>
          <p:nvPr/>
        </p:nvGrpSpPr>
        <p:grpSpPr>
          <a:xfrm>
            <a:off x="6499147" y="3450510"/>
            <a:ext cx="4889187" cy="1530418"/>
            <a:chOff x="6499147" y="3317160"/>
            <a:chExt cx="4889187" cy="1530418"/>
          </a:xfrm>
        </p:grpSpPr>
        <p:pic>
          <p:nvPicPr>
            <p:cNvPr id="69" name="Image 68" descr="Une image contenant texte, ligne, diagramme, Tracé&#10;&#10;Description générée automatiquement">
              <a:extLst>
                <a:ext uri="{FF2B5EF4-FFF2-40B4-BE49-F238E27FC236}">
                  <a16:creationId xmlns:a16="http://schemas.microsoft.com/office/drawing/2014/main" id="{246900A0-2A6F-F3E1-6AAC-6D4195A635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868"/>
            <a:stretch/>
          </p:blipFill>
          <p:spPr>
            <a:xfrm>
              <a:off x="6499147" y="3317160"/>
              <a:ext cx="4889187" cy="1530418"/>
            </a:xfrm>
            <a:prstGeom prst="rect">
              <a:avLst/>
            </a:prstGeom>
          </p:spPr>
        </p:pic>
        <p:cxnSp>
          <p:nvCxnSpPr>
            <p:cNvPr id="81" name="Connecteur droit 80">
              <a:extLst>
                <a:ext uri="{FF2B5EF4-FFF2-40B4-BE49-F238E27FC236}">
                  <a16:creationId xmlns:a16="http://schemas.microsoft.com/office/drawing/2014/main" id="{CDA38470-0B9E-DD86-1336-9EF49BA912FB}"/>
                </a:ext>
              </a:extLst>
            </p:cNvPr>
            <p:cNvCxnSpPr>
              <a:cxnSpLocks/>
            </p:cNvCxnSpPr>
            <p:nvPr/>
          </p:nvCxnSpPr>
          <p:spPr>
            <a:xfrm>
              <a:off x="7903292" y="3317160"/>
              <a:ext cx="0" cy="1530418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e 93">
            <a:extLst>
              <a:ext uri="{FF2B5EF4-FFF2-40B4-BE49-F238E27FC236}">
                <a16:creationId xmlns:a16="http://schemas.microsoft.com/office/drawing/2014/main" id="{C71DCFBC-90DF-FF3A-87E3-DA74D66375D1}"/>
              </a:ext>
            </a:extLst>
          </p:cNvPr>
          <p:cNvGrpSpPr/>
          <p:nvPr/>
        </p:nvGrpSpPr>
        <p:grpSpPr>
          <a:xfrm>
            <a:off x="665495" y="5277208"/>
            <a:ext cx="3051228" cy="338554"/>
            <a:chOff x="665495" y="5258158"/>
            <a:chExt cx="3051228" cy="338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2E9F8CF2-1ED2-BFB8-16AB-0F3589790E1E}"/>
                    </a:ext>
                  </a:extLst>
                </p:cNvPr>
                <p:cNvSpPr/>
                <p:nvPr/>
              </p:nvSpPr>
              <p:spPr>
                <a:xfrm>
                  <a:off x="863134" y="5258158"/>
                  <a:ext cx="2853589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fr-FR" sz="1600" dirty="0">
                      <a:latin typeface="Avenir Next LT Pro" panose="020B0504020202020204" pitchFamily="34" charset="0"/>
                    </a:rPr>
                    <a:t>Pour identifier </a:t>
                  </a:r>
                  <a14:m>
                    <m:oMath xmlns:m="http://schemas.openxmlformats.org/officeDocument/2006/math">
                      <m:r>
                        <a:rPr lang="fr-FR" sz="1600" b="1" i="1" dirty="0" smtClean="0">
                          <a:solidFill>
                            <a:srgbClr val="00818A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FR" sz="1600" b="1" i="1" dirty="0" smtClean="0">
                          <a:solidFill>
                            <a:srgbClr val="00818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1600" b="1" i="1" dirty="0" smtClean="0">
                          <a:solidFill>
                            <a:srgbClr val="00818A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fr-FR" sz="1600" b="1" i="1" dirty="0" smtClean="0">
                          <a:solidFill>
                            <a:srgbClr val="00818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1600" b="1" i="1" dirty="0" smtClean="0">
                          <a:solidFill>
                            <a:srgbClr val="00818A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fr-FR" sz="1600" b="1" i="1" dirty="0" smtClean="0">
                          <a:solidFill>
                            <a:srgbClr val="00818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1600" b="1" i="1" dirty="0" smtClean="0">
                          <a:solidFill>
                            <a:srgbClr val="00818A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fr-FR" sz="1600" b="1" i="1" dirty="0" smtClean="0">
                          <a:solidFill>
                            <a:srgbClr val="00818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1600" b="1" i="1" dirty="0" smtClean="0">
                          <a:solidFill>
                            <a:srgbClr val="00818A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fr-FR" sz="1600" b="1" i="1" dirty="0" smtClean="0">
                          <a:solidFill>
                            <a:srgbClr val="00818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1600" b="1" i="1" dirty="0" smtClean="0">
                          <a:solidFill>
                            <a:srgbClr val="00818A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</m:oMath>
                  </a14:m>
                  <a:r>
                    <a:rPr lang="fr-FR" sz="1600" dirty="0">
                      <a:latin typeface="Avenir Next LT Pro" panose="020B0504020202020204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2E9F8CF2-1ED2-BFB8-16AB-0F3589790E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134" y="5258158"/>
                  <a:ext cx="2853589" cy="338554"/>
                </a:xfrm>
                <a:prstGeom prst="rect">
                  <a:avLst/>
                </a:prstGeom>
                <a:blipFill>
                  <a:blip r:embed="rId9"/>
                  <a:stretch>
                    <a:fillRect l="-1282" t="-5455" b="-2363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00572F01-A0DA-5782-2AF8-DF2705659C6D}"/>
                </a:ext>
              </a:extLst>
            </p:cNvPr>
            <p:cNvSpPr/>
            <p:nvPr/>
          </p:nvSpPr>
          <p:spPr>
            <a:xfrm>
              <a:off x="665495" y="5311346"/>
              <a:ext cx="188513" cy="194235"/>
            </a:xfrm>
            <a:prstGeom prst="ellipse">
              <a:avLst/>
            </a:prstGeom>
            <a:solidFill>
              <a:srgbClr val="00818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7A1E70ED-DE56-8F02-B29A-DD56002AD4DB}"/>
              </a:ext>
            </a:extLst>
          </p:cNvPr>
          <p:cNvSpPr/>
          <p:nvPr/>
        </p:nvSpPr>
        <p:spPr>
          <a:xfrm>
            <a:off x="723028" y="5251217"/>
            <a:ext cx="73445" cy="672627"/>
          </a:xfrm>
          <a:prstGeom prst="rect">
            <a:avLst/>
          </a:prstGeom>
          <a:solidFill>
            <a:srgbClr val="00818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93" name="Groupe 92">
            <a:extLst>
              <a:ext uri="{FF2B5EF4-FFF2-40B4-BE49-F238E27FC236}">
                <a16:creationId xmlns:a16="http://schemas.microsoft.com/office/drawing/2014/main" id="{577008D9-F5EA-2660-F282-958C523B15E7}"/>
              </a:ext>
            </a:extLst>
          </p:cNvPr>
          <p:cNvGrpSpPr/>
          <p:nvPr/>
        </p:nvGrpSpPr>
        <p:grpSpPr>
          <a:xfrm>
            <a:off x="665493" y="5566747"/>
            <a:ext cx="4653360" cy="338554"/>
            <a:chOff x="665493" y="5547697"/>
            <a:chExt cx="4653360" cy="338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135D9980-BD09-F7E7-3925-620D7140C7AF}"/>
                    </a:ext>
                  </a:extLst>
                </p:cNvPr>
                <p:cNvSpPr/>
                <p:nvPr/>
              </p:nvSpPr>
              <p:spPr>
                <a:xfrm>
                  <a:off x="854005" y="5547697"/>
                  <a:ext cx="4464848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fr-FR" sz="1600" dirty="0">
                      <a:latin typeface="Avenir Next LT Pro" panose="020B0504020202020204" pitchFamily="34" charset="0"/>
                    </a:rPr>
                    <a:t>Calculé sur les données d’entraînement de</a:t>
                  </a:r>
                  <a:r>
                    <a:rPr lang="fr-FR" sz="1600" dirty="0">
                      <a:solidFill>
                        <a:srgbClr val="00818A"/>
                      </a:solidFill>
                    </a:rPr>
                    <a:t>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FR" sz="1600" i="1" smtClean="0">
                              <a:solidFill>
                                <a:srgbClr val="00818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i="1" smtClean="0">
                                  <a:solidFill>
                                    <a:srgbClr val="00818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0" i="1" smtClean="0">
                                  <a:solidFill>
                                    <a:srgbClr val="00818A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FR" sz="1600" b="0" i="1" smtClean="0">
                                  <a:solidFill>
                                    <a:srgbClr val="00818A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lang="fr-FR" sz="1600" dirty="0">
                      <a:latin typeface="Avenir Next LT Pro" panose="020B0504020202020204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135D9980-BD09-F7E7-3925-620D7140C7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05" y="5547697"/>
                  <a:ext cx="4464848" cy="338554"/>
                </a:xfrm>
                <a:prstGeom prst="rect">
                  <a:avLst/>
                </a:prstGeom>
                <a:blipFill>
                  <a:blip r:embed="rId10"/>
                  <a:stretch>
                    <a:fillRect l="-682" t="-7143" r="-10778" b="-1964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9AEA7FD2-BBCD-9B90-70B6-608B1E0BE218}"/>
                </a:ext>
              </a:extLst>
            </p:cNvPr>
            <p:cNvSpPr/>
            <p:nvPr/>
          </p:nvSpPr>
          <p:spPr>
            <a:xfrm>
              <a:off x="665493" y="5619857"/>
              <a:ext cx="188513" cy="194235"/>
            </a:xfrm>
            <a:prstGeom prst="ellipse">
              <a:avLst/>
            </a:prstGeom>
            <a:solidFill>
              <a:srgbClr val="00818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</p:grpSp>
      <p:grpSp>
        <p:nvGrpSpPr>
          <p:cNvPr id="95" name="Groupe 94">
            <a:extLst>
              <a:ext uri="{FF2B5EF4-FFF2-40B4-BE49-F238E27FC236}">
                <a16:creationId xmlns:a16="http://schemas.microsoft.com/office/drawing/2014/main" id="{7B0CD020-61AA-4375-52B2-3DFDA3DB21E9}"/>
              </a:ext>
            </a:extLst>
          </p:cNvPr>
          <p:cNvGrpSpPr/>
          <p:nvPr/>
        </p:nvGrpSpPr>
        <p:grpSpPr>
          <a:xfrm>
            <a:off x="6946075" y="5268749"/>
            <a:ext cx="1961412" cy="338554"/>
            <a:chOff x="665495" y="5258158"/>
            <a:chExt cx="1961412" cy="338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B3180E28-531C-E640-9136-F42F375A8E92}"/>
                    </a:ext>
                  </a:extLst>
                </p:cNvPr>
                <p:cNvSpPr/>
                <p:nvPr/>
              </p:nvSpPr>
              <p:spPr>
                <a:xfrm>
                  <a:off x="863135" y="5258158"/>
                  <a:ext cx="1763772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fr-FR" sz="1600" dirty="0">
                      <a:latin typeface="Avenir Next LT Pro" panose="020B0504020202020204" pitchFamily="34" charset="0"/>
                    </a:rPr>
                    <a:t>Pour identifier </a:t>
                  </a:r>
                  <a14:m>
                    <m:oMath xmlns:m="http://schemas.openxmlformats.org/officeDocument/2006/math">
                      <m:r>
                        <a:rPr lang="fr-FR" sz="1600" b="1" i="1" dirty="0" smtClean="0">
                          <a:solidFill>
                            <a:srgbClr val="00818A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a14:m>
                  <a:endParaRPr lang="fr-FR" sz="1600" dirty="0">
                    <a:latin typeface="Avenir Next LT Pro" panose="020B05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B3180E28-531C-E640-9136-F42F375A8E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135" y="5258158"/>
                  <a:ext cx="1763772" cy="338554"/>
                </a:xfrm>
                <a:prstGeom prst="rect">
                  <a:avLst/>
                </a:prstGeom>
                <a:blipFill>
                  <a:blip r:embed="rId11"/>
                  <a:stretch>
                    <a:fillRect l="-2076" t="-5357" b="-2142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3D493872-E928-D210-A15C-E02DA559FA88}"/>
                </a:ext>
              </a:extLst>
            </p:cNvPr>
            <p:cNvSpPr/>
            <p:nvPr/>
          </p:nvSpPr>
          <p:spPr>
            <a:xfrm>
              <a:off x="665495" y="5311346"/>
              <a:ext cx="188513" cy="194235"/>
            </a:xfrm>
            <a:prstGeom prst="ellipse">
              <a:avLst/>
            </a:prstGeom>
            <a:solidFill>
              <a:srgbClr val="00818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27B1A769-DC34-D0A6-C441-538C852B953B}"/>
              </a:ext>
            </a:extLst>
          </p:cNvPr>
          <p:cNvSpPr/>
          <p:nvPr/>
        </p:nvSpPr>
        <p:spPr>
          <a:xfrm>
            <a:off x="7003608" y="5242758"/>
            <a:ext cx="73445" cy="672627"/>
          </a:xfrm>
          <a:prstGeom prst="rect">
            <a:avLst/>
          </a:prstGeom>
          <a:solidFill>
            <a:srgbClr val="00818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99" name="Groupe 98">
            <a:extLst>
              <a:ext uri="{FF2B5EF4-FFF2-40B4-BE49-F238E27FC236}">
                <a16:creationId xmlns:a16="http://schemas.microsoft.com/office/drawing/2014/main" id="{CA29DBA5-DB57-5899-31C4-98EB847583A2}"/>
              </a:ext>
            </a:extLst>
          </p:cNvPr>
          <p:cNvGrpSpPr/>
          <p:nvPr/>
        </p:nvGrpSpPr>
        <p:grpSpPr>
          <a:xfrm>
            <a:off x="6946073" y="5558288"/>
            <a:ext cx="1828063" cy="338554"/>
            <a:chOff x="665493" y="5547697"/>
            <a:chExt cx="1828063" cy="338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3A734437-1819-8F03-D547-9162AB70D2F3}"/>
                    </a:ext>
                  </a:extLst>
                </p:cNvPr>
                <p:cNvSpPr/>
                <p:nvPr/>
              </p:nvSpPr>
              <p:spPr>
                <a:xfrm>
                  <a:off x="854005" y="5547697"/>
                  <a:ext cx="1639551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fr-FR" sz="1600" dirty="0">
                      <a:latin typeface="Avenir Next LT Pro" panose="020B0504020202020204" pitchFamily="34" charset="0"/>
                    </a:rPr>
                    <a:t>Calculé sur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sz="1600" i="1" smtClean="0">
                              <a:solidFill>
                                <a:srgbClr val="00818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rgbClr val="00818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rgbClr val="00818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endParaRPr lang="fr-FR" sz="1600" dirty="0">
                    <a:latin typeface="Avenir Next LT Pro" panose="020B05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3A734437-1819-8F03-D547-9162AB70D2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05" y="5547697"/>
                  <a:ext cx="1639551" cy="338554"/>
                </a:xfrm>
                <a:prstGeom prst="rect">
                  <a:avLst/>
                </a:prstGeom>
                <a:blipFill>
                  <a:blip r:embed="rId12"/>
                  <a:stretch>
                    <a:fillRect l="-1859" t="-5455" b="-2363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E7375FA4-1C8C-F208-3A70-1F0AA42FAE0C}"/>
                </a:ext>
              </a:extLst>
            </p:cNvPr>
            <p:cNvSpPr/>
            <p:nvPr/>
          </p:nvSpPr>
          <p:spPr>
            <a:xfrm>
              <a:off x="665493" y="5619857"/>
              <a:ext cx="188513" cy="194235"/>
            </a:xfrm>
            <a:prstGeom prst="ellipse">
              <a:avLst/>
            </a:prstGeom>
            <a:solidFill>
              <a:srgbClr val="00818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</p:grpSp>
      <p:grpSp>
        <p:nvGrpSpPr>
          <p:cNvPr id="105" name="Groupe 104">
            <a:extLst>
              <a:ext uri="{FF2B5EF4-FFF2-40B4-BE49-F238E27FC236}">
                <a16:creationId xmlns:a16="http://schemas.microsoft.com/office/drawing/2014/main" id="{B654186D-9207-AC72-1E75-D951D384F580}"/>
              </a:ext>
            </a:extLst>
          </p:cNvPr>
          <p:cNvGrpSpPr/>
          <p:nvPr/>
        </p:nvGrpSpPr>
        <p:grpSpPr>
          <a:xfrm>
            <a:off x="773752" y="6321041"/>
            <a:ext cx="3411207" cy="338554"/>
            <a:chOff x="773752" y="6235316"/>
            <a:chExt cx="3411207" cy="338554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693FBEE-BDAC-065E-EA41-4707E23892AB}"/>
                </a:ext>
              </a:extLst>
            </p:cNvPr>
            <p:cNvSpPr/>
            <p:nvPr/>
          </p:nvSpPr>
          <p:spPr>
            <a:xfrm>
              <a:off x="1252739" y="6235316"/>
              <a:ext cx="271809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600" dirty="0">
                  <a:latin typeface="Avenir Next LT Pro" panose="020B0504020202020204" pitchFamily="34" charset="0"/>
                </a:rPr>
                <a:t>Entraînement du modèle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F85BBB49-2B58-2FEA-B627-FE27D9E52A21}"/>
                </a:ext>
              </a:extLst>
            </p:cNvPr>
            <p:cNvSpPr/>
            <p:nvPr/>
          </p:nvSpPr>
          <p:spPr>
            <a:xfrm>
              <a:off x="773752" y="6238160"/>
              <a:ext cx="3411207" cy="335710"/>
            </a:xfrm>
            <a:prstGeom prst="rect">
              <a:avLst/>
            </a:prstGeom>
            <a:noFill/>
            <a:ln w="28575">
              <a:solidFill>
                <a:srgbClr val="00818A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 dirty="0">
                <a:solidFill>
                  <a:srgbClr val="CC5856"/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104" name="Groupe 103">
            <a:extLst>
              <a:ext uri="{FF2B5EF4-FFF2-40B4-BE49-F238E27FC236}">
                <a16:creationId xmlns:a16="http://schemas.microsoft.com/office/drawing/2014/main" id="{92CBFF87-6530-0118-FBEA-97A3ECFBC55C}"/>
              </a:ext>
            </a:extLst>
          </p:cNvPr>
          <p:cNvGrpSpPr/>
          <p:nvPr/>
        </p:nvGrpSpPr>
        <p:grpSpPr>
          <a:xfrm>
            <a:off x="448500" y="6129649"/>
            <a:ext cx="829267" cy="672627"/>
            <a:chOff x="1492131" y="3514218"/>
            <a:chExt cx="829267" cy="672627"/>
          </a:xfrm>
        </p:grpSpPr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49A5730F-1446-69C6-43E1-69703C0C921C}"/>
                </a:ext>
              </a:extLst>
            </p:cNvPr>
            <p:cNvSpPr/>
            <p:nvPr/>
          </p:nvSpPr>
          <p:spPr>
            <a:xfrm>
              <a:off x="1591869" y="3568405"/>
              <a:ext cx="620465" cy="6004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0" name="Image 79" descr="Une image contenant noir, obscurité&#10;&#10;Description générée automatiquement">
              <a:extLst>
                <a:ext uri="{FF2B5EF4-FFF2-40B4-BE49-F238E27FC236}">
                  <a16:creationId xmlns:a16="http://schemas.microsoft.com/office/drawing/2014/main" id="{7AA61D7D-E0EC-8205-5668-DBB428A13A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889"/>
            <a:stretch/>
          </p:blipFill>
          <p:spPr>
            <a:xfrm>
              <a:off x="1492131" y="3514218"/>
              <a:ext cx="829267" cy="672627"/>
            </a:xfrm>
            <a:prstGeom prst="rect">
              <a:avLst/>
            </a:prstGeom>
          </p:spPr>
        </p:pic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6578774-1658-9430-C052-948DD2F0DE24}"/>
              </a:ext>
            </a:extLst>
          </p:cNvPr>
          <p:cNvSpPr/>
          <p:nvPr/>
        </p:nvSpPr>
        <p:spPr>
          <a:xfrm>
            <a:off x="105570" y="2508928"/>
            <a:ext cx="6113334" cy="3543637"/>
          </a:xfrm>
          <a:prstGeom prst="rect">
            <a:avLst/>
          </a:prstGeom>
          <a:noFill/>
          <a:ln w="12700">
            <a:solidFill>
              <a:srgbClr val="00818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4BD556-4C1C-0FA4-728E-78113D2F7E83}"/>
              </a:ext>
            </a:extLst>
          </p:cNvPr>
          <p:cNvSpPr/>
          <p:nvPr/>
        </p:nvSpPr>
        <p:spPr>
          <a:xfrm>
            <a:off x="6337284" y="2508928"/>
            <a:ext cx="5573152" cy="3543637"/>
          </a:xfrm>
          <a:prstGeom prst="rect">
            <a:avLst/>
          </a:prstGeom>
          <a:noFill/>
          <a:ln w="12700">
            <a:solidFill>
              <a:srgbClr val="00818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371B95F-EC2E-BC1E-B9A8-BE90B6443FDE}"/>
              </a:ext>
            </a:extLst>
          </p:cNvPr>
          <p:cNvSpPr txBox="1"/>
          <p:nvPr/>
        </p:nvSpPr>
        <p:spPr>
          <a:xfrm>
            <a:off x="11643762" y="6502791"/>
            <a:ext cx="52496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638681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0" grpId="0"/>
      <p:bldP spid="61" grpId="0"/>
      <p:bldP spid="62" grpId="0"/>
      <p:bldP spid="76" grpId="0"/>
      <p:bldP spid="89" grpId="0" animBg="1"/>
      <p:bldP spid="98" grpId="0" animBg="1"/>
      <p:bldP spid="106" grpId="0" animBg="1"/>
      <p:bldP spid="10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6E3F49A-6E4E-3432-8BEC-5833A1E19F28}"/>
              </a:ext>
            </a:extLst>
          </p:cNvPr>
          <p:cNvSpPr/>
          <p:nvPr/>
        </p:nvSpPr>
        <p:spPr>
          <a:xfrm>
            <a:off x="0" y="-5547"/>
            <a:ext cx="12192000" cy="453656"/>
          </a:xfrm>
          <a:prstGeom prst="rect">
            <a:avLst/>
          </a:prstGeom>
          <a:solidFill>
            <a:srgbClr val="DBE1E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234FA95C-8358-11D4-8FAA-2353D8DA7DF3}"/>
              </a:ext>
            </a:extLst>
          </p:cNvPr>
          <p:cNvSpPr/>
          <p:nvPr/>
        </p:nvSpPr>
        <p:spPr>
          <a:xfrm>
            <a:off x="11388334" y="34908"/>
            <a:ext cx="598303" cy="606056"/>
          </a:xfrm>
          <a:prstGeom prst="ellipse">
            <a:avLst/>
          </a:prstGeom>
          <a:noFill/>
          <a:ln w="9525">
            <a:solidFill>
              <a:srgbClr val="0081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86A77482-1F66-2881-BD80-D01EB349BBF0}"/>
              </a:ext>
            </a:extLst>
          </p:cNvPr>
          <p:cNvSpPr/>
          <p:nvPr/>
        </p:nvSpPr>
        <p:spPr>
          <a:xfrm>
            <a:off x="11464533" y="111108"/>
            <a:ext cx="445903" cy="453656"/>
          </a:xfrm>
          <a:prstGeom prst="ellipse">
            <a:avLst/>
          </a:prstGeom>
          <a:noFill/>
          <a:ln w="9525">
            <a:solidFill>
              <a:srgbClr val="0081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B4C4FBA2-23EB-60BF-4391-3EED481F0579}"/>
              </a:ext>
            </a:extLst>
          </p:cNvPr>
          <p:cNvSpPr/>
          <p:nvPr/>
        </p:nvSpPr>
        <p:spPr>
          <a:xfrm>
            <a:off x="11540732" y="187308"/>
            <a:ext cx="293503" cy="301256"/>
          </a:xfrm>
          <a:prstGeom prst="ellipse">
            <a:avLst/>
          </a:prstGeom>
          <a:solidFill>
            <a:srgbClr val="00818A"/>
          </a:solidFill>
          <a:ln w="9525">
            <a:solidFill>
              <a:srgbClr val="0081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8ED9118B-A37C-AB2B-7B55-771A54DF4CA3}"/>
              </a:ext>
            </a:extLst>
          </p:cNvPr>
          <p:cNvGrpSpPr/>
          <p:nvPr/>
        </p:nvGrpSpPr>
        <p:grpSpPr>
          <a:xfrm>
            <a:off x="54241" y="-95505"/>
            <a:ext cx="6956613" cy="630942"/>
            <a:chOff x="84126" y="131907"/>
            <a:chExt cx="6956613" cy="630942"/>
          </a:xfrm>
        </p:grpSpPr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7BCC3B85-6353-0E09-67B7-D60368D4D8D9}"/>
                </a:ext>
              </a:extLst>
            </p:cNvPr>
            <p:cNvSpPr txBox="1"/>
            <p:nvPr/>
          </p:nvSpPr>
          <p:spPr>
            <a:xfrm>
              <a:off x="84126" y="131907"/>
              <a:ext cx="1044457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500" dirty="0">
                  <a:solidFill>
                    <a:srgbClr val="00818A"/>
                  </a:solidFill>
                  <a:latin typeface="Century Gothic" panose="020B0502020202020204" pitchFamily="34" charset="0"/>
                  <a:ea typeface="Cambria Math" panose="02040503050406030204" pitchFamily="18" charset="0"/>
                </a:rPr>
                <a:t>3</a:t>
              </a:r>
              <a:endParaRPr lang="fr-FR" sz="1500" dirty="0">
                <a:solidFill>
                  <a:srgbClr val="00818A"/>
                </a:solidFill>
                <a:latin typeface="Century Gothic" panose="020B0502020202020204" pitchFamily="34" charset="0"/>
                <a:ea typeface="Cambria Math" panose="02040503050406030204" pitchFamily="18" charset="0"/>
              </a:endParaRPr>
            </a:p>
          </p:txBody>
        </p: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12F16CB8-8BC9-454A-3CD2-36E0D4ABC016}"/>
                </a:ext>
              </a:extLst>
            </p:cNvPr>
            <p:cNvSpPr txBox="1"/>
            <p:nvPr/>
          </p:nvSpPr>
          <p:spPr>
            <a:xfrm>
              <a:off x="452478" y="255577"/>
              <a:ext cx="65882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Méthodes utilisées</a:t>
              </a:r>
              <a:endParaRPr lang="fr-FR" sz="2000" dirty="0">
                <a:latin typeface="Calibri Light" panose="020F0302020204030204" pitchFamily="34" charset="0"/>
                <a:ea typeface="Cambria Math" panose="02040503050406030204" pitchFamily="18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00E718E7-AB62-C5E6-6F0D-4FAC0A626EFA}"/>
              </a:ext>
            </a:extLst>
          </p:cNvPr>
          <p:cNvGrpSpPr/>
          <p:nvPr/>
        </p:nvGrpSpPr>
        <p:grpSpPr>
          <a:xfrm>
            <a:off x="-6818" y="438743"/>
            <a:ext cx="7228106" cy="538080"/>
            <a:chOff x="-2022" y="438743"/>
            <a:chExt cx="7228106" cy="538080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7F2FA96-92C5-B62C-D94B-F1CC1FD14057}"/>
                </a:ext>
              </a:extLst>
            </p:cNvPr>
            <p:cNvSpPr txBox="1"/>
            <p:nvPr/>
          </p:nvSpPr>
          <p:spPr>
            <a:xfrm>
              <a:off x="427389" y="513987"/>
              <a:ext cx="67986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00818A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3.2. </a:t>
              </a:r>
              <a:r>
                <a:rPr lang="fr-FR" u="sng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Modélisation par </a:t>
              </a:r>
              <a:r>
                <a:rPr lang="fr-FR" u="sng" dirty="0" err="1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MiniRocket</a:t>
              </a:r>
              <a:r>
                <a:rPr lang="fr-FR" u="sng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</a:t>
              </a:r>
              <a:r>
                <a:rPr lang="fr-FR" sz="1800" dirty="0">
                  <a:latin typeface="Avenir Next LT Pro" panose="020B0504020202020204" pitchFamily="34" charset="0"/>
                </a:rPr>
                <a:t>(CNN) </a:t>
              </a:r>
              <a:endParaRPr lang="fr-FR" u="sng" dirty="0">
                <a:latin typeface="Calibri Light" panose="020F0302020204030204" pitchFamily="34" charset="0"/>
                <a:ea typeface="Cambria Math" panose="02040503050406030204" pitchFamily="18" charset="0"/>
                <a:cs typeface="Calibri Light" panose="020F0302020204030204" pitchFamily="34" charset="0"/>
              </a:endParaRPr>
            </a:p>
          </p:txBody>
        </p:sp>
        <p:sp>
          <p:nvSpPr>
            <p:cNvPr id="5" name="Triangle isocèle 4">
              <a:extLst>
                <a:ext uri="{FF2B5EF4-FFF2-40B4-BE49-F238E27FC236}">
                  <a16:creationId xmlns:a16="http://schemas.microsoft.com/office/drawing/2014/main" id="{A25E6B80-04C2-E484-376D-8E28470D860B}"/>
                </a:ext>
              </a:extLst>
            </p:cNvPr>
            <p:cNvSpPr/>
            <p:nvPr/>
          </p:nvSpPr>
          <p:spPr>
            <a:xfrm rot="5400000">
              <a:off x="-72228" y="508949"/>
              <a:ext cx="538080" cy="397668"/>
            </a:xfrm>
            <a:prstGeom prst="triangle">
              <a:avLst/>
            </a:prstGeom>
            <a:solidFill>
              <a:srgbClr val="0081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BC274764-9CE1-D5E6-1730-3CEBEB5F7357}"/>
              </a:ext>
            </a:extLst>
          </p:cNvPr>
          <p:cNvGrpSpPr/>
          <p:nvPr/>
        </p:nvGrpSpPr>
        <p:grpSpPr>
          <a:xfrm>
            <a:off x="7132340" y="1363342"/>
            <a:ext cx="4451145" cy="375318"/>
            <a:chOff x="5735365" y="1639253"/>
            <a:chExt cx="4451145" cy="3753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F5A219C-69D0-4160-571E-6692A58F2359}"/>
                </a:ext>
              </a:extLst>
            </p:cNvPr>
            <p:cNvSpPr/>
            <p:nvPr/>
          </p:nvSpPr>
          <p:spPr>
            <a:xfrm>
              <a:off x="5788179" y="1702952"/>
              <a:ext cx="4028627" cy="30862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0EA46E-3537-084E-13D4-200E6E13F95C}"/>
                </a:ext>
              </a:extLst>
            </p:cNvPr>
            <p:cNvSpPr/>
            <p:nvPr/>
          </p:nvSpPr>
          <p:spPr>
            <a:xfrm>
              <a:off x="6269643" y="1676017"/>
              <a:ext cx="391686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6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TS_week</a:t>
              </a:r>
              <a:r>
                <a:rPr lang="fr-FR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fr-FR" sz="16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TS_day</a:t>
              </a:r>
              <a:r>
                <a:rPr lang="fr-FR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fr-FR" sz="16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credits_MTS</a:t>
              </a:r>
              <a:endParaRPr lang="fr-FR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D973B21-DC12-D550-8EA8-5E141BC3FD4C}"/>
                    </a:ext>
                  </a:extLst>
                </p:cNvPr>
                <p:cNvSpPr/>
                <p:nvPr/>
              </p:nvSpPr>
              <p:spPr>
                <a:xfrm>
                  <a:off x="5735365" y="1639253"/>
                  <a:ext cx="64663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rgbClr val="00818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818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00818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818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fr-FR" sz="1600" dirty="0">
                      <a:solidFill>
                        <a:srgbClr val="00818A"/>
                      </a:solidFill>
                    </a:rPr>
                    <a:t> =</a:t>
                  </a:r>
                  <a:r>
                    <a:rPr lang="fr-FR" sz="1600" dirty="0"/>
                    <a:t> </a:t>
                  </a: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D973B21-DC12-D550-8EA8-5E141BC3FD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5365" y="1639253"/>
                  <a:ext cx="646636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AAFD835-6D57-4C66-C4B6-21688CA731AC}"/>
              </a:ext>
            </a:extLst>
          </p:cNvPr>
          <p:cNvCxnSpPr>
            <a:cxnSpLocks/>
          </p:cNvCxnSpPr>
          <p:nvPr/>
        </p:nvCxnSpPr>
        <p:spPr>
          <a:xfrm>
            <a:off x="6589733" y="1620168"/>
            <a:ext cx="455824" cy="0"/>
          </a:xfrm>
          <a:prstGeom prst="line">
            <a:avLst/>
          </a:prstGeom>
          <a:ln w="57150" cap="rnd" cmpd="sng">
            <a:solidFill>
              <a:srgbClr val="00818A"/>
            </a:solidFill>
            <a:headEnd type="none"/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44FC63AD-CBEB-7F11-22B4-ECAE6530FF0C}"/>
              </a:ext>
            </a:extLst>
          </p:cNvPr>
          <p:cNvGrpSpPr/>
          <p:nvPr/>
        </p:nvGrpSpPr>
        <p:grpSpPr>
          <a:xfrm>
            <a:off x="244271" y="934559"/>
            <a:ext cx="9832078" cy="338554"/>
            <a:chOff x="244271" y="934559"/>
            <a:chExt cx="9832078" cy="33855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43F4BFB-F746-4AE5-3B15-25FD4B86C4D0}"/>
                </a:ext>
              </a:extLst>
            </p:cNvPr>
            <p:cNvSpPr/>
            <p:nvPr/>
          </p:nvSpPr>
          <p:spPr>
            <a:xfrm>
              <a:off x="471222" y="934559"/>
              <a:ext cx="960512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600" b="1" dirty="0">
                  <a:latin typeface="Avenir Next LT Pro" panose="020B0504020202020204" pitchFamily="34" charset="0"/>
                </a:rPr>
                <a:t>Réseau de neurone</a:t>
              </a:r>
              <a:r>
                <a:rPr lang="fr-FR" sz="1600" dirty="0">
                  <a:latin typeface="Avenir Next LT Pro" panose="020B0504020202020204" pitchFamily="34" charset="0"/>
                </a:rPr>
                <a:t>s basé un ensemble de </a:t>
              </a:r>
              <a:r>
                <a:rPr lang="fr-FR" sz="1600" b="1" dirty="0">
                  <a:latin typeface="Avenir Next LT Pro" panose="020B0504020202020204" pitchFamily="34" charset="0"/>
                </a:rPr>
                <a:t>noyaux convolutifs aléatoires </a:t>
              </a:r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2BFA7EC2-F499-659B-BFB3-B8AE1DCF11D8}"/>
                </a:ext>
              </a:extLst>
            </p:cNvPr>
            <p:cNvSpPr/>
            <p:nvPr/>
          </p:nvSpPr>
          <p:spPr>
            <a:xfrm>
              <a:off x="244271" y="1001834"/>
              <a:ext cx="188513" cy="194235"/>
            </a:xfrm>
            <a:prstGeom prst="ellipse">
              <a:avLst/>
            </a:prstGeom>
            <a:solidFill>
              <a:srgbClr val="00818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A3B48A3D-4384-6250-5F01-2671A4A65C60}"/>
              </a:ext>
            </a:extLst>
          </p:cNvPr>
          <p:cNvSpPr/>
          <p:nvPr/>
        </p:nvSpPr>
        <p:spPr>
          <a:xfrm>
            <a:off x="306525" y="919923"/>
            <a:ext cx="73445" cy="1314782"/>
          </a:xfrm>
          <a:prstGeom prst="rect">
            <a:avLst/>
          </a:prstGeom>
          <a:solidFill>
            <a:srgbClr val="00818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4F723AF8-0E07-1F89-D56E-7A18D55AEF14}"/>
              </a:ext>
            </a:extLst>
          </p:cNvPr>
          <p:cNvGrpSpPr/>
          <p:nvPr/>
        </p:nvGrpSpPr>
        <p:grpSpPr>
          <a:xfrm>
            <a:off x="243120" y="1391698"/>
            <a:ext cx="6580180" cy="338554"/>
            <a:chOff x="244271" y="1296493"/>
            <a:chExt cx="6580180" cy="33855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ECC00F-45E4-F22E-9D96-F67D8F6A24D9}"/>
                </a:ext>
              </a:extLst>
            </p:cNvPr>
            <p:cNvSpPr/>
            <p:nvPr/>
          </p:nvSpPr>
          <p:spPr>
            <a:xfrm>
              <a:off x="493747" y="1296493"/>
              <a:ext cx="633070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600" dirty="0">
                  <a:latin typeface="Avenir Next LT Pro" panose="020B0504020202020204" pitchFamily="34" charset="0"/>
                </a:rPr>
                <a:t>Prédictions sur les séries temporelles univariées &amp; </a:t>
              </a:r>
              <a:r>
                <a:rPr lang="fr-FR" sz="1600" dirty="0" err="1">
                  <a:latin typeface="Avenir Next LT Pro" panose="020B0504020202020204" pitchFamily="34" charset="0"/>
                </a:rPr>
                <a:t>multivarieés</a:t>
              </a:r>
              <a:endParaRPr lang="fr-FR" sz="1600" dirty="0">
                <a:latin typeface="Avenir Next LT Pro" panose="020B0504020202020204" pitchFamily="34" charset="0"/>
              </a:endParaRPr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51BEED7A-DCE9-F23F-11C7-B6B2C046417B}"/>
                </a:ext>
              </a:extLst>
            </p:cNvPr>
            <p:cNvSpPr/>
            <p:nvPr/>
          </p:nvSpPr>
          <p:spPr>
            <a:xfrm>
              <a:off x="244271" y="1368653"/>
              <a:ext cx="188513" cy="194235"/>
            </a:xfrm>
            <a:prstGeom prst="ellipse">
              <a:avLst/>
            </a:prstGeom>
            <a:solidFill>
              <a:srgbClr val="00818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FA1A537A-2400-F292-7709-0105DD8B9728}"/>
              </a:ext>
            </a:extLst>
          </p:cNvPr>
          <p:cNvGrpSpPr/>
          <p:nvPr/>
        </p:nvGrpSpPr>
        <p:grpSpPr>
          <a:xfrm>
            <a:off x="243120" y="1871544"/>
            <a:ext cx="6574525" cy="338554"/>
            <a:chOff x="244271" y="1655013"/>
            <a:chExt cx="6574525" cy="33855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ED47655-06F4-7640-761D-C1BEF273B079}"/>
                </a:ext>
              </a:extLst>
            </p:cNvPr>
            <p:cNvSpPr/>
            <p:nvPr/>
          </p:nvSpPr>
          <p:spPr>
            <a:xfrm>
              <a:off x="488092" y="1655013"/>
              <a:ext cx="633070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600" dirty="0">
                  <a:latin typeface="Avenir Next LT Pro" panose="020B0504020202020204" pitchFamily="34" charset="0"/>
                </a:rPr>
                <a:t>Bonnes performances sans nécessiter de puissance de calculer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2B5BBBC5-C4FE-0602-52C3-16249580931F}"/>
                </a:ext>
              </a:extLst>
            </p:cNvPr>
            <p:cNvSpPr/>
            <p:nvPr/>
          </p:nvSpPr>
          <p:spPr>
            <a:xfrm>
              <a:off x="244271" y="1731705"/>
              <a:ext cx="188513" cy="194235"/>
            </a:xfrm>
            <a:prstGeom prst="ellipse">
              <a:avLst/>
            </a:prstGeom>
            <a:solidFill>
              <a:srgbClr val="00818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F675E087-19A9-9B41-CAC6-767442A8F00F}"/>
              </a:ext>
            </a:extLst>
          </p:cNvPr>
          <p:cNvSpPr txBox="1"/>
          <p:nvPr/>
        </p:nvSpPr>
        <p:spPr>
          <a:xfrm>
            <a:off x="107357" y="2571249"/>
            <a:ext cx="3109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u="sng" dirty="0">
                <a:solidFill>
                  <a:srgbClr val="00818A"/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3.2.1. Approche multivariée </a:t>
            </a:r>
            <a:endParaRPr lang="fr-FR" sz="1600" b="1" i="1" u="sng" dirty="0">
              <a:solidFill>
                <a:srgbClr val="00818A"/>
              </a:solidFill>
              <a:latin typeface="Calibri Light" panose="020F030202020403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2CB227AF-D21B-09EB-0BCA-E5F99F8A96F4}"/>
              </a:ext>
            </a:extLst>
          </p:cNvPr>
          <p:cNvGrpSpPr/>
          <p:nvPr/>
        </p:nvGrpSpPr>
        <p:grpSpPr>
          <a:xfrm>
            <a:off x="2971945" y="2517067"/>
            <a:ext cx="2070333" cy="375318"/>
            <a:chOff x="5735365" y="1639253"/>
            <a:chExt cx="2070333" cy="3753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8F8DE24-0DE4-96FE-10E7-F2F2C1AD5AE2}"/>
                </a:ext>
              </a:extLst>
            </p:cNvPr>
            <p:cNvSpPr/>
            <p:nvPr/>
          </p:nvSpPr>
          <p:spPr>
            <a:xfrm>
              <a:off x="5788179" y="1702952"/>
              <a:ext cx="2017519" cy="30862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94B851C-DEBE-2F20-A934-3129B149DF8D}"/>
                </a:ext>
              </a:extLst>
            </p:cNvPr>
            <p:cNvSpPr/>
            <p:nvPr/>
          </p:nvSpPr>
          <p:spPr>
            <a:xfrm>
              <a:off x="6269644" y="1676017"/>
              <a:ext cx="153605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6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credits_MTS</a:t>
              </a:r>
              <a:endParaRPr lang="fr-FR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0FCBD17A-7E5B-A721-B2DC-5FD71F57839A}"/>
                    </a:ext>
                  </a:extLst>
                </p:cNvPr>
                <p:cNvSpPr/>
                <p:nvPr/>
              </p:nvSpPr>
              <p:spPr>
                <a:xfrm>
                  <a:off x="5735365" y="1639253"/>
                  <a:ext cx="64663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rgbClr val="00818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818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00818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818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fr-FR" sz="1600" dirty="0">
                      <a:solidFill>
                        <a:srgbClr val="00818A"/>
                      </a:solidFill>
                    </a:rPr>
                    <a:t> =</a:t>
                  </a:r>
                  <a:r>
                    <a:rPr lang="fr-FR" sz="1600" dirty="0"/>
                    <a:t> </a:t>
                  </a: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0FCBD17A-7E5B-A721-B2DC-5FD71F5783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5365" y="1639253"/>
                  <a:ext cx="646636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306BC447-F2E6-DCB0-A14F-8B523589391B}"/>
              </a:ext>
            </a:extLst>
          </p:cNvPr>
          <p:cNvGrpSpPr/>
          <p:nvPr/>
        </p:nvGrpSpPr>
        <p:grpSpPr>
          <a:xfrm>
            <a:off x="244271" y="3109499"/>
            <a:ext cx="4680154" cy="338554"/>
            <a:chOff x="244271" y="934559"/>
            <a:chExt cx="4680154" cy="33855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FE8B060-BFCE-3A7D-0D84-A216EEC8419A}"/>
                </a:ext>
              </a:extLst>
            </p:cNvPr>
            <p:cNvSpPr/>
            <p:nvPr/>
          </p:nvSpPr>
          <p:spPr>
            <a:xfrm>
              <a:off x="471222" y="934559"/>
              <a:ext cx="445320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600" dirty="0" err="1">
                  <a:latin typeface="Avenir Next LT Pro" panose="020B0504020202020204" pitchFamily="34" charset="0"/>
                </a:rPr>
                <a:t>One-hot</a:t>
              </a:r>
              <a:r>
                <a:rPr lang="fr-FR" sz="1600" dirty="0">
                  <a:latin typeface="Avenir Next LT Pro" panose="020B0504020202020204" pitchFamily="34" charset="0"/>
                </a:rPr>
                <a:t> </a:t>
              </a:r>
              <a:r>
                <a:rPr lang="fr-FR" sz="1600" dirty="0" err="1">
                  <a:latin typeface="Avenir Next LT Pro" panose="020B0504020202020204" pitchFamily="34" charset="0"/>
                </a:rPr>
                <a:t>encoding</a:t>
              </a:r>
              <a:r>
                <a:rPr lang="fr-FR" sz="1600" dirty="0">
                  <a:latin typeface="Avenir Next LT Pro" panose="020B0504020202020204" pitchFamily="34" charset="0"/>
                </a:rPr>
                <a:t> des variables qualitatives</a:t>
              </a:r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0D90208C-B4D8-3D23-325C-84250BA87309}"/>
                </a:ext>
              </a:extLst>
            </p:cNvPr>
            <p:cNvSpPr/>
            <p:nvPr/>
          </p:nvSpPr>
          <p:spPr>
            <a:xfrm>
              <a:off x="244271" y="1001834"/>
              <a:ext cx="188513" cy="194235"/>
            </a:xfrm>
            <a:prstGeom prst="ellipse">
              <a:avLst/>
            </a:prstGeom>
            <a:solidFill>
              <a:srgbClr val="00818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26024D5C-9ADA-9A63-F62D-F3F60D75298B}"/>
              </a:ext>
            </a:extLst>
          </p:cNvPr>
          <p:cNvGrpSpPr/>
          <p:nvPr/>
        </p:nvGrpSpPr>
        <p:grpSpPr>
          <a:xfrm>
            <a:off x="243120" y="3580237"/>
            <a:ext cx="4937330" cy="584775"/>
            <a:chOff x="244271" y="934559"/>
            <a:chExt cx="4937330" cy="58477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A20637B-897E-3816-1863-C7F86C85B4C2}"/>
                </a:ext>
              </a:extLst>
            </p:cNvPr>
            <p:cNvSpPr/>
            <p:nvPr/>
          </p:nvSpPr>
          <p:spPr>
            <a:xfrm>
              <a:off x="471223" y="934559"/>
              <a:ext cx="471037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600" dirty="0">
                  <a:latin typeface="Avenir Next LT Pro" panose="020B0504020202020204" pitchFamily="34" charset="0"/>
                </a:rPr>
                <a:t>Application de fenêtres glissantes </a:t>
              </a:r>
            </a:p>
            <a:p>
              <a:r>
                <a:rPr lang="fr-FR" sz="1600" dirty="0">
                  <a:solidFill>
                    <a:srgbClr val="00818A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  <a:sym typeface="Symbol" panose="05050102010706020507" pitchFamily="18" charset="2"/>
                </a:rPr>
                <a:t> </a:t>
              </a:r>
              <a:r>
                <a:rPr lang="fr-FR" sz="1600" dirty="0">
                  <a:solidFill>
                    <a:srgbClr val="00818A"/>
                  </a:solidFill>
                  <a:latin typeface="Avenir Next LT Pro" panose="020B0504020202020204" pitchFamily="34" charset="0"/>
                </a:rPr>
                <a:t>mettre la série au bon format pour </a:t>
              </a:r>
              <a:r>
                <a:rPr lang="fr-FR" sz="1600" dirty="0" err="1">
                  <a:solidFill>
                    <a:srgbClr val="00818A"/>
                  </a:solidFill>
                  <a:latin typeface="Avenir Next LT Pro" panose="020B0504020202020204" pitchFamily="34" charset="0"/>
                </a:rPr>
                <a:t>MiniRocket</a:t>
              </a:r>
              <a:endParaRPr lang="fr-FR" sz="1600" dirty="0">
                <a:solidFill>
                  <a:srgbClr val="00818A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612749BE-4CE5-DA10-F69C-8ABCEC3AF20C}"/>
                </a:ext>
              </a:extLst>
            </p:cNvPr>
            <p:cNvSpPr/>
            <p:nvPr/>
          </p:nvSpPr>
          <p:spPr>
            <a:xfrm>
              <a:off x="244271" y="1001834"/>
              <a:ext cx="188513" cy="194235"/>
            </a:xfrm>
            <a:prstGeom prst="ellipse">
              <a:avLst/>
            </a:prstGeom>
            <a:solidFill>
              <a:srgbClr val="00818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</p:grpSp>
      <p:pic>
        <p:nvPicPr>
          <p:cNvPr id="41" name="Image 40" descr="Une image contenant diagramme, ligne, capture d’écran, carré&#10;&#10;Description générée automatiquement">
            <a:extLst>
              <a:ext uri="{FF2B5EF4-FFF2-40B4-BE49-F238E27FC236}">
                <a16:creationId xmlns:a16="http://schemas.microsoft.com/office/drawing/2014/main" id="{1B6F033C-1010-A410-6A5F-BD927E1C0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552" y="2472743"/>
            <a:ext cx="6425503" cy="2479641"/>
          </a:xfrm>
          <a:prstGeom prst="rect">
            <a:avLst/>
          </a:prstGeom>
        </p:spPr>
      </p:pic>
      <p:grpSp>
        <p:nvGrpSpPr>
          <p:cNvPr id="42" name="Groupe 41">
            <a:extLst>
              <a:ext uri="{FF2B5EF4-FFF2-40B4-BE49-F238E27FC236}">
                <a16:creationId xmlns:a16="http://schemas.microsoft.com/office/drawing/2014/main" id="{D4D66924-B30B-B66D-0FD8-0340E8728FB4}"/>
              </a:ext>
            </a:extLst>
          </p:cNvPr>
          <p:cNvGrpSpPr/>
          <p:nvPr/>
        </p:nvGrpSpPr>
        <p:grpSpPr>
          <a:xfrm>
            <a:off x="521209" y="4638459"/>
            <a:ext cx="3411207" cy="338554"/>
            <a:chOff x="773752" y="6235316"/>
            <a:chExt cx="3411207" cy="338554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8C22A4B-9BC7-B3C9-979D-4CD425904B02}"/>
                </a:ext>
              </a:extLst>
            </p:cNvPr>
            <p:cNvSpPr/>
            <p:nvPr/>
          </p:nvSpPr>
          <p:spPr>
            <a:xfrm>
              <a:off x="1252739" y="6235316"/>
              <a:ext cx="271809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600" dirty="0">
                  <a:latin typeface="Avenir Next LT Pro" panose="020B0504020202020204" pitchFamily="34" charset="0"/>
                </a:rPr>
                <a:t>Entraînement du modèle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32D069A-E23B-723F-B6A7-839D04AE4D01}"/>
                </a:ext>
              </a:extLst>
            </p:cNvPr>
            <p:cNvSpPr/>
            <p:nvPr/>
          </p:nvSpPr>
          <p:spPr>
            <a:xfrm>
              <a:off x="773752" y="6238160"/>
              <a:ext cx="3411207" cy="335710"/>
            </a:xfrm>
            <a:prstGeom prst="rect">
              <a:avLst/>
            </a:prstGeom>
            <a:noFill/>
            <a:ln w="28575">
              <a:solidFill>
                <a:srgbClr val="00818A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 dirty="0">
                <a:solidFill>
                  <a:srgbClr val="CC5856"/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74E24BDA-43C3-0BD7-5442-EDDA6BDEA34A}"/>
              </a:ext>
            </a:extLst>
          </p:cNvPr>
          <p:cNvGrpSpPr/>
          <p:nvPr/>
        </p:nvGrpSpPr>
        <p:grpSpPr>
          <a:xfrm>
            <a:off x="195957" y="4447067"/>
            <a:ext cx="829267" cy="672627"/>
            <a:chOff x="1492131" y="3514218"/>
            <a:chExt cx="829267" cy="672627"/>
          </a:xfrm>
        </p:grpSpPr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C096008E-DE2A-5219-B3EC-B3C4D8DFA9F8}"/>
                </a:ext>
              </a:extLst>
            </p:cNvPr>
            <p:cNvSpPr/>
            <p:nvPr/>
          </p:nvSpPr>
          <p:spPr>
            <a:xfrm>
              <a:off x="1591869" y="3568405"/>
              <a:ext cx="620465" cy="6004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7" name="Image 46" descr="Une image contenant noir, obscurité&#10;&#10;Description générée automatiquement">
              <a:extLst>
                <a:ext uri="{FF2B5EF4-FFF2-40B4-BE49-F238E27FC236}">
                  <a16:creationId xmlns:a16="http://schemas.microsoft.com/office/drawing/2014/main" id="{8D5D1B60-2024-9262-AF0A-1FD30EF364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889"/>
            <a:stretch/>
          </p:blipFill>
          <p:spPr>
            <a:xfrm>
              <a:off x="1492131" y="3514218"/>
              <a:ext cx="829267" cy="672627"/>
            </a:xfrm>
            <a:prstGeom prst="rect">
              <a:avLst/>
            </a:prstGeom>
          </p:spPr>
        </p:pic>
      </p:grpSp>
      <p:sp>
        <p:nvSpPr>
          <p:cNvPr id="48" name="ZoneTexte 47">
            <a:extLst>
              <a:ext uri="{FF2B5EF4-FFF2-40B4-BE49-F238E27FC236}">
                <a16:creationId xmlns:a16="http://schemas.microsoft.com/office/drawing/2014/main" id="{8873B94D-C354-4376-C472-2F3A6E5D36F2}"/>
              </a:ext>
            </a:extLst>
          </p:cNvPr>
          <p:cNvSpPr txBox="1"/>
          <p:nvPr/>
        </p:nvSpPr>
        <p:spPr>
          <a:xfrm>
            <a:off x="107358" y="5455637"/>
            <a:ext cx="3109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u="sng" dirty="0">
                <a:solidFill>
                  <a:srgbClr val="00818A"/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3.2.2. Approche univariée </a:t>
            </a:r>
            <a:endParaRPr lang="fr-FR" sz="1600" b="1" i="1" u="sng" dirty="0">
              <a:solidFill>
                <a:srgbClr val="00818A"/>
              </a:solidFill>
              <a:latin typeface="Calibri Light" panose="020F030202020403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3559BB47-7166-B5AD-8F33-E13979E46E45}"/>
              </a:ext>
            </a:extLst>
          </p:cNvPr>
          <p:cNvGrpSpPr/>
          <p:nvPr/>
        </p:nvGrpSpPr>
        <p:grpSpPr>
          <a:xfrm>
            <a:off x="2971946" y="5401455"/>
            <a:ext cx="1460731" cy="375318"/>
            <a:chOff x="5735365" y="1639253"/>
            <a:chExt cx="1460731" cy="3753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4C450EE-89D2-00A4-0878-DBCAA4A46372}"/>
                </a:ext>
              </a:extLst>
            </p:cNvPr>
            <p:cNvSpPr/>
            <p:nvPr/>
          </p:nvSpPr>
          <p:spPr>
            <a:xfrm>
              <a:off x="5788179" y="1702952"/>
              <a:ext cx="1407917" cy="30862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9AB9542-2828-B7AF-8B3B-A9B9F1EC8C80}"/>
                </a:ext>
              </a:extLst>
            </p:cNvPr>
            <p:cNvSpPr/>
            <p:nvPr/>
          </p:nvSpPr>
          <p:spPr>
            <a:xfrm>
              <a:off x="6269643" y="1676017"/>
              <a:ext cx="92645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6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TS_day</a:t>
              </a:r>
              <a:endParaRPr lang="fr-FR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7E9F812A-E17D-0255-836A-1012D26AD8DA}"/>
                    </a:ext>
                  </a:extLst>
                </p:cNvPr>
                <p:cNvSpPr/>
                <p:nvPr/>
              </p:nvSpPr>
              <p:spPr>
                <a:xfrm>
                  <a:off x="5735365" y="1639253"/>
                  <a:ext cx="64663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rgbClr val="00818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818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00818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818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fr-FR" sz="1600" dirty="0">
                      <a:solidFill>
                        <a:srgbClr val="00818A"/>
                      </a:solidFill>
                    </a:rPr>
                    <a:t> =</a:t>
                  </a:r>
                  <a:r>
                    <a:rPr lang="fr-FR" sz="1600" dirty="0"/>
                    <a:t> </a:t>
                  </a:r>
                </a:p>
              </p:txBody>
            </p:sp>
          </mc:Choice>
          <mc:Fallback xmlns=""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7E9F812A-E17D-0255-836A-1012D26AD8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5365" y="1639253"/>
                  <a:ext cx="646636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80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6D80967E-6D14-8CD5-8B5A-08EFE0D46D5A}"/>
              </a:ext>
            </a:extLst>
          </p:cNvPr>
          <p:cNvGrpSpPr/>
          <p:nvPr/>
        </p:nvGrpSpPr>
        <p:grpSpPr>
          <a:xfrm>
            <a:off x="4779500" y="5395469"/>
            <a:ext cx="1604425" cy="375318"/>
            <a:chOff x="5735365" y="1639253"/>
            <a:chExt cx="1604425" cy="3753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1877E99-3A23-E654-3D74-5F03FF20BA54}"/>
                </a:ext>
              </a:extLst>
            </p:cNvPr>
            <p:cNvSpPr/>
            <p:nvPr/>
          </p:nvSpPr>
          <p:spPr>
            <a:xfrm>
              <a:off x="5788180" y="1702952"/>
              <a:ext cx="1551610" cy="30862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BB91431-35E7-18BF-5B6B-CDCC618675A7}"/>
                </a:ext>
              </a:extLst>
            </p:cNvPr>
            <p:cNvSpPr/>
            <p:nvPr/>
          </p:nvSpPr>
          <p:spPr>
            <a:xfrm>
              <a:off x="6269644" y="1676017"/>
              <a:ext cx="107014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6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TS_week</a:t>
              </a:r>
              <a:endParaRPr lang="fr-FR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8C1988C3-236E-65A0-1D0F-7A6361CD8605}"/>
                    </a:ext>
                  </a:extLst>
                </p:cNvPr>
                <p:cNvSpPr/>
                <p:nvPr/>
              </p:nvSpPr>
              <p:spPr>
                <a:xfrm>
                  <a:off x="5735365" y="1639253"/>
                  <a:ext cx="64663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rgbClr val="00818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818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00818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818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fr-FR" sz="1600" dirty="0">
                      <a:solidFill>
                        <a:srgbClr val="00818A"/>
                      </a:solidFill>
                    </a:rPr>
                    <a:t> =</a:t>
                  </a:r>
                  <a:r>
                    <a:rPr lang="fr-FR" sz="1600" dirty="0"/>
                    <a:t> </a:t>
                  </a:r>
                </a:p>
              </p:txBody>
            </p:sp>
          </mc:Choice>
          <mc:Fallback xmlns="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8C1988C3-236E-65A0-1D0F-7A6361CD86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5365" y="1639253"/>
                  <a:ext cx="646636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80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E566648-08F6-DCDD-CBE8-830EFC467A90}"/>
              </a:ext>
            </a:extLst>
          </p:cNvPr>
          <p:cNvSpPr/>
          <p:nvPr/>
        </p:nvSpPr>
        <p:spPr>
          <a:xfrm>
            <a:off x="4460942" y="5465154"/>
            <a:ext cx="2748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rgbClr val="00818A"/>
                </a:solidFill>
                <a:latin typeface="Avenir Next LT Pro" panose="020B0504020202020204" pitchFamily="34" charset="0"/>
              </a:rPr>
              <a:t>&amp;</a:t>
            </a:r>
          </a:p>
        </p:txBody>
      </p:sp>
      <p:grpSp>
        <p:nvGrpSpPr>
          <p:cNvPr id="77" name="Groupe 76">
            <a:extLst>
              <a:ext uri="{FF2B5EF4-FFF2-40B4-BE49-F238E27FC236}">
                <a16:creationId xmlns:a16="http://schemas.microsoft.com/office/drawing/2014/main" id="{6D22F37A-AA5D-8843-11DC-D4AE8C56B413}"/>
              </a:ext>
            </a:extLst>
          </p:cNvPr>
          <p:cNvGrpSpPr/>
          <p:nvPr/>
        </p:nvGrpSpPr>
        <p:grpSpPr>
          <a:xfrm>
            <a:off x="568372" y="6185279"/>
            <a:ext cx="3411207" cy="338554"/>
            <a:chOff x="773752" y="6235316"/>
            <a:chExt cx="3411207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38FCADF-4E06-E893-FD1B-DF8BC80C3FC7}"/>
                </a:ext>
              </a:extLst>
            </p:cNvPr>
            <p:cNvSpPr/>
            <p:nvPr/>
          </p:nvSpPr>
          <p:spPr>
            <a:xfrm>
              <a:off x="1252739" y="6235316"/>
              <a:ext cx="271809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600" dirty="0">
                  <a:latin typeface="Avenir Next LT Pro" panose="020B0504020202020204" pitchFamily="34" charset="0"/>
                </a:rPr>
                <a:t>Entraînement du modèle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721A00C-9D21-81C0-52B5-7AB3D75CAA1C}"/>
                </a:ext>
              </a:extLst>
            </p:cNvPr>
            <p:cNvSpPr/>
            <p:nvPr/>
          </p:nvSpPr>
          <p:spPr>
            <a:xfrm>
              <a:off x="773752" y="6238160"/>
              <a:ext cx="3411207" cy="335710"/>
            </a:xfrm>
            <a:prstGeom prst="rect">
              <a:avLst/>
            </a:prstGeom>
            <a:noFill/>
            <a:ln w="28575">
              <a:solidFill>
                <a:srgbClr val="00818A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 dirty="0">
                <a:solidFill>
                  <a:srgbClr val="CC5856"/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56D8B864-0117-CF0D-FE91-7384AA1436F7}"/>
              </a:ext>
            </a:extLst>
          </p:cNvPr>
          <p:cNvGrpSpPr/>
          <p:nvPr/>
        </p:nvGrpSpPr>
        <p:grpSpPr>
          <a:xfrm>
            <a:off x="243120" y="5993887"/>
            <a:ext cx="829267" cy="672627"/>
            <a:chOff x="1492131" y="3514218"/>
            <a:chExt cx="829267" cy="672627"/>
          </a:xfrm>
        </p:grpSpPr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D24A2C8C-8504-C2F2-16C8-C372666E5F13}"/>
                </a:ext>
              </a:extLst>
            </p:cNvPr>
            <p:cNvSpPr/>
            <p:nvPr/>
          </p:nvSpPr>
          <p:spPr>
            <a:xfrm>
              <a:off x="1591869" y="3568405"/>
              <a:ext cx="620465" cy="6004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4" name="Image 83" descr="Une image contenant noir, obscurité&#10;&#10;Description générée automatiquement">
              <a:extLst>
                <a:ext uri="{FF2B5EF4-FFF2-40B4-BE49-F238E27FC236}">
                  <a16:creationId xmlns:a16="http://schemas.microsoft.com/office/drawing/2014/main" id="{C2BD20B2-9A37-37C8-5C27-78257929C8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889"/>
            <a:stretch/>
          </p:blipFill>
          <p:spPr>
            <a:xfrm>
              <a:off x="1492131" y="3514218"/>
              <a:ext cx="829267" cy="672627"/>
            </a:xfrm>
            <a:prstGeom prst="rect">
              <a:avLst/>
            </a:prstGeom>
          </p:spPr>
        </p:pic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4C8938F9-305C-8FC4-0237-04CB09C7DC88}"/>
              </a:ext>
            </a:extLst>
          </p:cNvPr>
          <p:cNvSpPr/>
          <p:nvPr/>
        </p:nvSpPr>
        <p:spPr>
          <a:xfrm>
            <a:off x="306525" y="3055627"/>
            <a:ext cx="73445" cy="1109385"/>
          </a:xfrm>
          <a:prstGeom prst="rect">
            <a:avLst/>
          </a:prstGeom>
          <a:solidFill>
            <a:srgbClr val="00818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F2AC412-8145-5F9D-5065-A5DFAB343E1A}"/>
              </a:ext>
            </a:extLst>
          </p:cNvPr>
          <p:cNvSpPr txBox="1"/>
          <p:nvPr/>
        </p:nvSpPr>
        <p:spPr>
          <a:xfrm>
            <a:off x="11643762" y="6502791"/>
            <a:ext cx="52496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55399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8" grpId="0"/>
      <p:bldP spid="75" grpId="0"/>
      <p:bldP spid="8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ectangle 180">
            <a:extLst>
              <a:ext uri="{FF2B5EF4-FFF2-40B4-BE49-F238E27FC236}">
                <a16:creationId xmlns:a16="http://schemas.microsoft.com/office/drawing/2014/main" id="{797335AC-A9D6-4A24-91E4-3279DC60E18D}"/>
              </a:ext>
            </a:extLst>
          </p:cNvPr>
          <p:cNvSpPr/>
          <p:nvPr/>
        </p:nvSpPr>
        <p:spPr>
          <a:xfrm>
            <a:off x="0" y="-15753"/>
            <a:ext cx="12192000" cy="453656"/>
          </a:xfrm>
          <a:prstGeom prst="rect">
            <a:avLst/>
          </a:prstGeom>
          <a:solidFill>
            <a:srgbClr val="DBE1E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82" name="Groupe 181">
            <a:extLst>
              <a:ext uri="{FF2B5EF4-FFF2-40B4-BE49-F238E27FC236}">
                <a16:creationId xmlns:a16="http://schemas.microsoft.com/office/drawing/2014/main" id="{B1C633DC-9C07-44B1-A652-D25986F2DF71}"/>
              </a:ext>
            </a:extLst>
          </p:cNvPr>
          <p:cNvGrpSpPr/>
          <p:nvPr/>
        </p:nvGrpSpPr>
        <p:grpSpPr>
          <a:xfrm>
            <a:off x="76229" y="-113542"/>
            <a:ext cx="2879459" cy="630942"/>
            <a:chOff x="84126" y="131907"/>
            <a:chExt cx="2879459" cy="630942"/>
          </a:xfrm>
        </p:grpSpPr>
        <p:sp>
          <p:nvSpPr>
            <p:cNvPr id="183" name="ZoneTexte 182">
              <a:extLst>
                <a:ext uri="{FF2B5EF4-FFF2-40B4-BE49-F238E27FC236}">
                  <a16:creationId xmlns:a16="http://schemas.microsoft.com/office/drawing/2014/main" id="{962907BD-ED7F-4BAA-96E5-3E1E43448B2D}"/>
                </a:ext>
              </a:extLst>
            </p:cNvPr>
            <p:cNvSpPr txBox="1"/>
            <p:nvPr/>
          </p:nvSpPr>
          <p:spPr>
            <a:xfrm>
              <a:off x="84126" y="131907"/>
              <a:ext cx="1044457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500" dirty="0">
                  <a:solidFill>
                    <a:srgbClr val="00818A"/>
                  </a:solidFill>
                  <a:latin typeface="Century Gothic" panose="020B0502020202020204" pitchFamily="34" charset="0"/>
                  <a:ea typeface="Cambria Math" panose="02040503050406030204" pitchFamily="18" charset="0"/>
                </a:rPr>
                <a:t>4</a:t>
              </a:r>
              <a:endParaRPr lang="fr-FR" sz="1500" dirty="0">
                <a:solidFill>
                  <a:srgbClr val="00818A"/>
                </a:solidFill>
                <a:latin typeface="Century Gothic" panose="020B0502020202020204" pitchFamily="34" charset="0"/>
                <a:ea typeface="Cambria Math" panose="02040503050406030204" pitchFamily="18" charset="0"/>
              </a:endParaRPr>
            </a:p>
          </p:txBody>
        </p:sp>
        <p:sp>
          <p:nvSpPr>
            <p:cNvPr id="186" name="ZoneTexte 185">
              <a:extLst>
                <a:ext uri="{FF2B5EF4-FFF2-40B4-BE49-F238E27FC236}">
                  <a16:creationId xmlns:a16="http://schemas.microsoft.com/office/drawing/2014/main" id="{ED63FFB6-E35B-48FB-84E3-C5FA5EFEF660}"/>
                </a:ext>
              </a:extLst>
            </p:cNvPr>
            <p:cNvSpPr txBox="1"/>
            <p:nvPr/>
          </p:nvSpPr>
          <p:spPr>
            <a:xfrm>
              <a:off x="446252" y="274509"/>
              <a:ext cx="2517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Avenir Next LT Pro" panose="020B0504020202020204" pitchFamily="34" charset="0"/>
                </a:rPr>
                <a:t>Résultats</a:t>
              </a: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02A1D324-6A27-4BC7-BD55-C9EF52C85237}"/>
              </a:ext>
            </a:extLst>
          </p:cNvPr>
          <p:cNvGrpSpPr/>
          <p:nvPr/>
        </p:nvGrpSpPr>
        <p:grpSpPr>
          <a:xfrm>
            <a:off x="3015867" y="810985"/>
            <a:ext cx="3365885" cy="4432427"/>
            <a:chOff x="125054" y="479279"/>
            <a:chExt cx="3541948" cy="4499532"/>
          </a:xfrm>
        </p:grpSpPr>
        <p:pic>
          <p:nvPicPr>
            <p:cNvPr id="4" name="Image 3" descr="Une image contenant graphique&#10;&#10;Description générée automatiquement">
              <a:extLst>
                <a:ext uri="{FF2B5EF4-FFF2-40B4-BE49-F238E27FC236}">
                  <a16:creationId xmlns:a16="http://schemas.microsoft.com/office/drawing/2014/main" id="{4ED67F01-1803-4924-82DE-80ABCEE3B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054" y="479279"/>
              <a:ext cx="3125223" cy="4125294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3AFB885-60F3-46A7-AAE4-63F61A90E2A4}"/>
                </a:ext>
              </a:extLst>
            </p:cNvPr>
            <p:cNvSpPr/>
            <p:nvPr/>
          </p:nvSpPr>
          <p:spPr>
            <a:xfrm>
              <a:off x="561666" y="4638464"/>
              <a:ext cx="3105336" cy="3403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600" i="1" u="sng" dirty="0" err="1">
                  <a:latin typeface="Avenir Next LT Pro" panose="020B0504020202020204" pitchFamily="34" charset="0"/>
                </a:rPr>
                <a:t>MiniRocket</a:t>
              </a:r>
              <a:r>
                <a:rPr lang="fr-FR" sz="1600" i="1" u="sng" dirty="0">
                  <a:latin typeface="Avenir Next LT Pro" panose="020B0504020202020204" pitchFamily="34" charset="0"/>
                </a:rPr>
                <a:t> sur</a:t>
              </a:r>
              <a:r>
                <a:rPr lang="fr-FR" sz="1600" i="1" dirty="0">
                  <a:latin typeface="Avenir Next LT Pro" panose="020B0504020202020204" pitchFamily="34" charset="0"/>
                </a:rPr>
                <a:t> </a:t>
              </a:r>
              <a:r>
                <a:rPr lang="fr-FR" sz="16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TS_day</a:t>
              </a:r>
              <a:r>
                <a:rPr lang="fr-FR" sz="1600" i="1" u="sng" dirty="0">
                  <a:latin typeface="Avenir Next LT Pro" panose="020B0504020202020204" pitchFamily="34" charset="0"/>
                </a:rPr>
                <a:t> 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D66A1725-B1B6-4ABC-8901-1FF5EA585FCB}"/>
              </a:ext>
            </a:extLst>
          </p:cNvPr>
          <p:cNvGrpSpPr/>
          <p:nvPr/>
        </p:nvGrpSpPr>
        <p:grpSpPr>
          <a:xfrm>
            <a:off x="5959596" y="818902"/>
            <a:ext cx="3045986" cy="4425255"/>
            <a:chOff x="3068831" y="616069"/>
            <a:chExt cx="3099786" cy="4448687"/>
          </a:xfrm>
        </p:grpSpPr>
        <p:pic>
          <p:nvPicPr>
            <p:cNvPr id="6" name="Image 5" descr="Une image contenant graphique&#10;&#10;Description générée automatiquement">
              <a:extLst>
                <a:ext uri="{FF2B5EF4-FFF2-40B4-BE49-F238E27FC236}">
                  <a16:creationId xmlns:a16="http://schemas.microsoft.com/office/drawing/2014/main" id="{4B93D86B-DD69-48D7-8A66-9D7A57335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8831" y="616069"/>
              <a:ext cx="3099786" cy="4077326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6EA5027-7627-448A-8F75-9BF6865476CD}"/>
                </a:ext>
              </a:extLst>
            </p:cNvPr>
            <p:cNvSpPr/>
            <p:nvPr/>
          </p:nvSpPr>
          <p:spPr>
            <a:xfrm>
              <a:off x="3386333" y="4726202"/>
              <a:ext cx="258573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600" i="1" u="sng" dirty="0" err="1">
                  <a:latin typeface="Avenir Next LT Pro" panose="020B0504020202020204" pitchFamily="34" charset="0"/>
                </a:rPr>
                <a:t>MiniRocket</a:t>
              </a:r>
              <a:r>
                <a:rPr lang="fr-FR" sz="1600" i="1" u="sng" dirty="0">
                  <a:latin typeface="Avenir Next LT Pro" panose="020B0504020202020204" pitchFamily="34" charset="0"/>
                </a:rPr>
                <a:t> sur </a:t>
              </a:r>
              <a:r>
                <a:rPr lang="fr-FR" sz="16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TS_week</a:t>
              </a:r>
              <a:r>
                <a:rPr lang="fr-FR" sz="1600" i="1" u="sng" dirty="0">
                  <a:latin typeface="Avenir Next LT Pro" panose="020B0504020202020204" pitchFamily="34" charset="0"/>
                </a:rPr>
                <a:t> 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A3170494-57FF-9235-E52E-2527BEF9C370}"/>
              </a:ext>
            </a:extLst>
          </p:cNvPr>
          <p:cNvGrpSpPr/>
          <p:nvPr/>
        </p:nvGrpSpPr>
        <p:grpSpPr>
          <a:xfrm>
            <a:off x="8887575" y="810984"/>
            <a:ext cx="3079477" cy="4434251"/>
            <a:chOff x="8887575" y="1039584"/>
            <a:chExt cx="3079477" cy="4434251"/>
          </a:xfrm>
        </p:grpSpPr>
        <p:pic>
          <p:nvPicPr>
            <p:cNvPr id="8" name="Image 7" descr="Une image contenant graphique&#10;&#10;Description générée automatiquement">
              <a:extLst>
                <a:ext uri="{FF2B5EF4-FFF2-40B4-BE49-F238E27FC236}">
                  <a16:creationId xmlns:a16="http://schemas.microsoft.com/office/drawing/2014/main" id="{46D261A6-445C-4FAA-B25C-C7EB4B37C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7575" y="1039584"/>
              <a:ext cx="3032998" cy="4052812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583944E-5CA8-4E6D-A49D-25CB4B4992F4}"/>
                </a:ext>
              </a:extLst>
            </p:cNvPr>
            <p:cNvSpPr/>
            <p:nvPr/>
          </p:nvSpPr>
          <p:spPr>
            <a:xfrm>
              <a:off x="8989703" y="5137064"/>
              <a:ext cx="2977349" cy="3367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600" i="1" u="sng" dirty="0" err="1">
                  <a:latin typeface="Avenir Next LT Pro" panose="020B0504020202020204" pitchFamily="34" charset="0"/>
                </a:rPr>
                <a:t>MiniRocket</a:t>
              </a:r>
              <a:r>
                <a:rPr lang="fr-FR" sz="1600" i="1" u="sng" dirty="0">
                  <a:latin typeface="Avenir Next LT Pro" panose="020B0504020202020204" pitchFamily="34" charset="0"/>
                </a:rPr>
                <a:t> sur </a:t>
              </a:r>
              <a:r>
                <a:rPr lang="fr-FR" sz="16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credits_MTS</a:t>
              </a:r>
              <a:endParaRPr lang="fr-FR" sz="1600" i="1" u="sng" dirty="0"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F6596E94-A818-74EA-EFE2-880FB10D59BA}"/>
              </a:ext>
            </a:extLst>
          </p:cNvPr>
          <p:cNvGrpSpPr/>
          <p:nvPr/>
        </p:nvGrpSpPr>
        <p:grpSpPr>
          <a:xfrm>
            <a:off x="23273" y="818903"/>
            <a:ext cx="3108763" cy="4427792"/>
            <a:chOff x="16460" y="437903"/>
            <a:chExt cx="3108763" cy="4427792"/>
          </a:xfrm>
        </p:grpSpPr>
        <p:pic>
          <p:nvPicPr>
            <p:cNvPr id="2" name="Image 1" descr="Une image contenant graphique&#10;&#10;Description générée automatiquement">
              <a:extLst>
                <a:ext uri="{FF2B5EF4-FFF2-40B4-BE49-F238E27FC236}">
                  <a16:creationId xmlns:a16="http://schemas.microsoft.com/office/drawing/2014/main" id="{8A1C2B24-4251-AE3C-CD9C-739792956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0" y="437903"/>
              <a:ext cx="3108763" cy="4055852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1BFFD54-FFFB-719C-A213-9280851A3303}"/>
                </a:ext>
              </a:extLst>
            </p:cNvPr>
            <p:cNvSpPr/>
            <p:nvPr/>
          </p:nvSpPr>
          <p:spPr>
            <a:xfrm>
              <a:off x="468610" y="4527141"/>
              <a:ext cx="220446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600" i="1" u="sng" dirty="0">
                  <a:latin typeface="Avenir Next LT Pro" panose="020B0504020202020204" pitchFamily="34" charset="0"/>
                </a:rPr>
                <a:t>SARIMA sur</a:t>
              </a:r>
              <a:r>
                <a:rPr lang="fr-FR" sz="1600" i="1" dirty="0">
                  <a:latin typeface="Avenir Next LT Pro" panose="020B0504020202020204" pitchFamily="34" charset="0"/>
                </a:rPr>
                <a:t> </a:t>
              </a:r>
              <a:r>
                <a:rPr lang="fr-FR" sz="16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TS_week</a:t>
              </a:r>
              <a:r>
                <a:rPr lang="fr-FR" sz="1600" i="1" u="sng" dirty="0">
                  <a:latin typeface="Avenir Next LT Pro" panose="020B0504020202020204" pitchFamily="34" charset="0"/>
                </a:rPr>
                <a:t> 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6C09FB3-BAB8-ABA8-4FDC-4914B6890C30}"/>
              </a:ext>
            </a:extLst>
          </p:cNvPr>
          <p:cNvSpPr/>
          <p:nvPr/>
        </p:nvSpPr>
        <p:spPr>
          <a:xfrm>
            <a:off x="23273" y="467691"/>
            <a:ext cx="63307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latin typeface="Avenir Next LT Pro" panose="020B0504020202020204" pitchFamily="34" charset="0"/>
              </a:rPr>
              <a:t>Test de différentes configurations :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C3EB9340-712F-73C0-ACC5-330E5875F916}"/>
              </a:ext>
            </a:extLst>
          </p:cNvPr>
          <p:cNvSpPr/>
          <p:nvPr/>
        </p:nvSpPr>
        <p:spPr>
          <a:xfrm>
            <a:off x="11388334" y="34908"/>
            <a:ext cx="598303" cy="606056"/>
          </a:xfrm>
          <a:prstGeom prst="ellipse">
            <a:avLst/>
          </a:prstGeom>
          <a:noFill/>
          <a:ln w="9525">
            <a:solidFill>
              <a:srgbClr val="0081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1CBC97-F306-7999-E521-0C11BE134536}"/>
              </a:ext>
            </a:extLst>
          </p:cNvPr>
          <p:cNvSpPr/>
          <p:nvPr/>
        </p:nvSpPr>
        <p:spPr>
          <a:xfrm>
            <a:off x="11464533" y="111108"/>
            <a:ext cx="445903" cy="453656"/>
          </a:xfrm>
          <a:prstGeom prst="ellipse">
            <a:avLst/>
          </a:prstGeom>
          <a:noFill/>
          <a:ln w="9525">
            <a:solidFill>
              <a:srgbClr val="0081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32FB91B2-008E-8E52-BE63-13DF876E0330}"/>
              </a:ext>
            </a:extLst>
          </p:cNvPr>
          <p:cNvSpPr/>
          <p:nvPr/>
        </p:nvSpPr>
        <p:spPr>
          <a:xfrm>
            <a:off x="11540732" y="187308"/>
            <a:ext cx="293503" cy="301256"/>
          </a:xfrm>
          <a:prstGeom prst="ellipse">
            <a:avLst/>
          </a:prstGeom>
          <a:solidFill>
            <a:srgbClr val="00818A"/>
          </a:solidFill>
          <a:ln w="9525">
            <a:solidFill>
              <a:srgbClr val="0081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5B3B0AC3-A7E2-4483-DD7B-83A8C4BF3517}"/>
              </a:ext>
            </a:extLst>
          </p:cNvPr>
          <p:cNvGrpSpPr/>
          <p:nvPr/>
        </p:nvGrpSpPr>
        <p:grpSpPr>
          <a:xfrm>
            <a:off x="576469" y="5243412"/>
            <a:ext cx="1854510" cy="618394"/>
            <a:chOff x="3936524" y="2979883"/>
            <a:chExt cx="1854510" cy="61839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C96D67B-E669-958E-37D2-689C37027716}"/>
                </a:ext>
              </a:extLst>
            </p:cNvPr>
            <p:cNvSpPr/>
            <p:nvPr/>
          </p:nvSpPr>
          <p:spPr>
            <a:xfrm>
              <a:off x="3936524" y="2979883"/>
              <a:ext cx="1854510" cy="618394"/>
            </a:xfrm>
            <a:prstGeom prst="rect">
              <a:avLst/>
            </a:prstGeom>
            <a:solidFill>
              <a:srgbClr val="00818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F141C43-48D5-4466-3C0B-6870C6A71B0F}"/>
                </a:ext>
              </a:extLst>
            </p:cNvPr>
            <p:cNvSpPr/>
            <p:nvPr/>
          </p:nvSpPr>
          <p:spPr>
            <a:xfrm>
              <a:off x="3972089" y="3013501"/>
              <a:ext cx="181894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latin typeface="Avenir Next LT Pro" panose="020B0504020202020204" pitchFamily="34" charset="0"/>
                </a:rPr>
                <a:t>RMSE : </a:t>
              </a:r>
              <a:r>
                <a:rPr lang="fr-FR" sz="1600" b="1" dirty="0">
                  <a:latin typeface="Avenir Next LT Pro" panose="020B0504020202020204" pitchFamily="34" charset="0"/>
                </a:rPr>
                <a:t>69.10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latin typeface="Avenir Next LT Pro" panose="020B0504020202020204" pitchFamily="34" charset="0"/>
                </a:rPr>
                <a:t>MAE : </a:t>
              </a:r>
              <a:r>
                <a:rPr lang="fr-FR" sz="1600" b="1" dirty="0">
                  <a:latin typeface="Avenir Next LT Pro" panose="020B0504020202020204" pitchFamily="34" charset="0"/>
                </a:rPr>
                <a:t>56.25</a:t>
              </a:r>
              <a:endParaRPr lang="fr-FR" sz="1600" i="1" dirty="0">
                <a:solidFill>
                  <a:srgbClr val="00818A"/>
                </a:solidFill>
                <a:latin typeface="Avenir Next LT Pro" panose="020B05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14C9EEA7-5687-73EA-BE43-D11028960B56}"/>
                  </a:ext>
                </a:extLst>
              </p:cNvPr>
              <p:cNvSpPr txBox="1"/>
              <p:nvPr/>
            </p:nvSpPr>
            <p:spPr>
              <a:xfrm>
                <a:off x="8421333" y="55471"/>
                <a:ext cx="242148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1600" i="1" dirty="0">
                    <a:solidFill>
                      <a:srgbClr val="00818A"/>
                    </a:solidFill>
                    <a:latin typeface="Avenir Next LT Pro" panose="020B0504020202020204" pitchFamily="34" charset="0"/>
                  </a:rPr>
                  <a:t>MAE </a:t>
                </a:r>
                <a14:m>
                  <m:oMath xmlns:m="http://schemas.openxmlformats.org/officeDocument/2006/math">
                    <m:r>
                      <a:rPr lang="fr-FR" sz="1600" i="1" smtClean="0">
                        <a:solidFill>
                          <a:srgbClr val="00818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fr-FR" sz="1600" b="0" i="1" smtClean="0">
                        <a:solidFill>
                          <a:srgbClr val="00818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600" i="1" dirty="0">
                    <a:solidFill>
                      <a:srgbClr val="00818A"/>
                    </a:solidFill>
                    <a:latin typeface="Avenir Next LT Pro" panose="020B0504020202020204" pitchFamily="34" charset="0"/>
                  </a:rPr>
                  <a:t>erreur moyenne</a:t>
                </a:r>
                <a:endParaRPr lang="fr-FR" sz="1600" i="1" dirty="0"/>
              </a:p>
            </p:txBody>
          </p:sp>
        </mc:Choice>
        <mc:Fallback xmlns="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14C9EEA7-5687-73EA-BE43-D11028960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1333" y="55471"/>
                <a:ext cx="2421480" cy="338554"/>
              </a:xfrm>
              <a:prstGeom prst="rect">
                <a:avLst/>
              </a:prstGeom>
              <a:blipFill>
                <a:blip r:embed="rId6"/>
                <a:stretch>
                  <a:fillRect l="-1256" t="-7143" b="-196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e 29">
            <a:extLst>
              <a:ext uri="{FF2B5EF4-FFF2-40B4-BE49-F238E27FC236}">
                <a16:creationId xmlns:a16="http://schemas.microsoft.com/office/drawing/2014/main" id="{188AD5F4-90DE-D587-61AD-A1781D580A9B}"/>
              </a:ext>
            </a:extLst>
          </p:cNvPr>
          <p:cNvGrpSpPr/>
          <p:nvPr/>
        </p:nvGrpSpPr>
        <p:grpSpPr>
          <a:xfrm>
            <a:off x="3595448" y="5235043"/>
            <a:ext cx="1854510" cy="618394"/>
            <a:chOff x="3936524" y="2979883"/>
            <a:chExt cx="1854510" cy="61839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2FB3326-ADEB-EBE4-D1C9-8F76BB98CEB1}"/>
                </a:ext>
              </a:extLst>
            </p:cNvPr>
            <p:cNvSpPr/>
            <p:nvPr/>
          </p:nvSpPr>
          <p:spPr>
            <a:xfrm>
              <a:off x="3936524" y="2979883"/>
              <a:ext cx="1854510" cy="618394"/>
            </a:xfrm>
            <a:prstGeom prst="rect">
              <a:avLst/>
            </a:prstGeom>
            <a:solidFill>
              <a:srgbClr val="00818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1C39836-C8F0-A37C-EEDC-92CA854833E8}"/>
                </a:ext>
              </a:extLst>
            </p:cNvPr>
            <p:cNvSpPr/>
            <p:nvPr/>
          </p:nvSpPr>
          <p:spPr>
            <a:xfrm>
              <a:off x="3972089" y="3013501"/>
              <a:ext cx="181894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latin typeface="Avenir Next LT Pro" panose="020B0504020202020204" pitchFamily="34" charset="0"/>
                </a:rPr>
                <a:t>RMSE : </a:t>
              </a:r>
              <a:r>
                <a:rPr lang="fr-FR" sz="1600" b="1" dirty="0">
                  <a:latin typeface="Avenir Next LT Pro" panose="020B0504020202020204" pitchFamily="34" charset="0"/>
                </a:rPr>
                <a:t>11.78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latin typeface="Avenir Next LT Pro" panose="020B0504020202020204" pitchFamily="34" charset="0"/>
                </a:rPr>
                <a:t>MAE : </a:t>
              </a:r>
              <a:r>
                <a:rPr lang="fr-FR" sz="1600" b="1" dirty="0">
                  <a:latin typeface="Avenir Next LT Pro" panose="020B0504020202020204" pitchFamily="34" charset="0"/>
                </a:rPr>
                <a:t>7.90</a:t>
              </a:r>
              <a:endParaRPr lang="fr-FR" sz="1600" i="1" dirty="0">
                <a:solidFill>
                  <a:srgbClr val="00818A"/>
                </a:solidFill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4E8C6DCE-5724-8FB4-ADB2-6D19F3E1C347}"/>
              </a:ext>
            </a:extLst>
          </p:cNvPr>
          <p:cNvGrpSpPr/>
          <p:nvPr/>
        </p:nvGrpSpPr>
        <p:grpSpPr>
          <a:xfrm>
            <a:off x="6565085" y="5235043"/>
            <a:ext cx="1854510" cy="618394"/>
            <a:chOff x="3936524" y="2979883"/>
            <a:chExt cx="1854510" cy="61839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505107D-4CC7-1A75-D8E3-897CCE496B8C}"/>
                </a:ext>
              </a:extLst>
            </p:cNvPr>
            <p:cNvSpPr/>
            <p:nvPr/>
          </p:nvSpPr>
          <p:spPr>
            <a:xfrm>
              <a:off x="3936524" y="2979883"/>
              <a:ext cx="1854510" cy="618394"/>
            </a:xfrm>
            <a:prstGeom prst="rect">
              <a:avLst/>
            </a:prstGeom>
            <a:solidFill>
              <a:srgbClr val="00818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CBC9584-AF20-F658-D603-9668D4E3EEAF}"/>
                </a:ext>
              </a:extLst>
            </p:cNvPr>
            <p:cNvSpPr/>
            <p:nvPr/>
          </p:nvSpPr>
          <p:spPr>
            <a:xfrm>
              <a:off x="3972089" y="3013501"/>
              <a:ext cx="181894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latin typeface="Avenir Next LT Pro" panose="020B0504020202020204" pitchFamily="34" charset="0"/>
                </a:rPr>
                <a:t>RMSE : </a:t>
              </a:r>
              <a:r>
                <a:rPr lang="fr-FR" sz="1600" b="1" dirty="0">
                  <a:latin typeface="Avenir Next LT Pro" panose="020B0504020202020204" pitchFamily="34" charset="0"/>
                </a:rPr>
                <a:t>40.43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latin typeface="Avenir Next LT Pro" panose="020B0504020202020204" pitchFamily="34" charset="0"/>
                </a:rPr>
                <a:t>MAE : </a:t>
              </a:r>
              <a:r>
                <a:rPr lang="fr-FR" sz="1600" b="1" dirty="0">
                  <a:latin typeface="Avenir Next LT Pro" panose="020B0504020202020204" pitchFamily="34" charset="0"/>
                </a:rPr>
                <a:t>30.37</a:t>
              </a:r>
              <a:endParaRPr lang="fr-FR" sz="1600" i="1" dirty="0">
                <a:solidFill>
                  <a:srgbClr val="00818A"/>
                </a:solidFill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BE13821B-0A90-D797-210C-D953AB90BB41}"/>
              </a:ext>
            </a:extLst>
          </p:cNvPr>
          <p:cNvGrpSpPr/>
          <p:nvPr/>
        </p:nvGrpSpPr>
        <p:grpSpPr>
          <a:xfrm>
            <a:off x="9506190" y="5235042"/>
            <a:ext cx="1854510" cy="618394"/>
            <a:chOff x="3936524" y="2979883"/>
            <a:chExt cx="1854510" cy="61839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4D8B389-2C34-B9F8-A47B-E6D4EC00DE33}"/>
                </a:ext>
              </a:extLst>
            </p:cNvPr>
            <p:cNvSpPr/>
            <p:nvPr/>
          </p:nvSpPr>
          <p:spPr>
            <a:xfrm>
              <a:off x="3936524" y="2979883"/>
              <a:ext cx="1854510" cy="618394"/>
            </a:xfrm>
            <a:prstGeom prst="rect">
              <a:avLst/>
            </a:prstGeom>
            <a:solidFill>
              <a:srgbClr val="00818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7E049B4-E80F-37E2-0D99-D2062940FE38}"/>
                </a:ext>
              </a:extLst>
            </p:cNvPr>
            <p:cNvSpPr/>
            <p:nvPr/>
          </p:nvSpPr>
          <p:spPr>
            <a:xfrm>
              <a:off x="3972089" y="3013501"/>
              <a:ext cx="181894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latin typeface="Avenir Next LT Pro" panose="020B0504020202020204" pitchFamily="34" charset="0"/>
                </a:rPr>
                <a:t>RMSE : </a:t>
              </a:r>
              <a:r>
                <a:rPr lang="fr-FR" sz="1600" b="1" dirty="0">
                  <a:latin typeface="Avenir Next LT Pro" panose="020B0504020202020204" pitchFamily="34" charset="0"/>
                </a:rPr>
                <a:t>14.91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latin typeface="Avenir Next LT Pro" panose="020B0504020202020204" pitchFamily="34" charset="0"/>
                </a:rPr>
                <a:t>MAE : </a:t>
              </a:r>
              <a:r>
                <a:rPr lang="fr-FR" sz="1600" b="1" dirty="0">
                  <a:latin typeface="Avenir Next LT Pro" panose="020B0504020202020204" pitchFamily="34" charset="0"/>
                </a:rPr>
                <a:t>12.06</a:t>
              </a:r>
              <a:endParaRPr lang="fr-FR" sz="1600" i="1" dirty="0">
                <a:solidFill>
                  <a:srgbClr val="00818A"/>
                </a:solidFill>
                <a:latin typeface="Avenir Next LT Pro" panose="020B0504020202020204" pitchFamily="34" charset="0"/>
              </a:endParaRPr>
            </a:p>
          </p:txBody>
        </p:sp>
      </p:grpSp>
      <p:sp>
        <p:nvSpPr>
          <p:cNvPr id="42" name="ZoneTexte 41">
            <a:extLst>
              <a:ext uri="{FF2B5EF4-FFF2-40B4-BE49-F238E27FC236}">
                <a16:creationId xmlns:a16="http://schemas.microsoft.com/office/drawing/2014/main" id="{9CD19A13-DAD0-0586-8B01-2D520AD4CCB1}"/>
              </a:ext>
            </a:extLst>
          </p:cNvPr>
          <p:cNvSpPr txBox="1"/>
          <p:nvPr/>
        </p:nvSpPr>
        <p:spPr>
          <a:xfrm>
            <a:off x="76229" y="5935220"/>
            <a:ext cx="24214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latin typeface="Avenir Next LT Pro" panose="020B0504020202020204" pitchFamily="34" charset="0"/>
              </a:rPr>
              <a:t>Erreur moyenne  de :</a:t>
            </a:r>
            <a:endParaRPr lang="fr-F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968BB2B0-C214-3879-0924-A715183D24AD}"/>
                  </a:ext>
                </a:extLst>
              </p:cNvPr>
              <p:cNvSpPr txBox="1"/>
              <p:nvPr/>
            </p:nvSpPr>
            <p:spPr>
              <a:xfrm>
                <a:off x="6392933" y="6006915"/>
                <a:ext cx="242148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sz="1600" i="1" smtClean="0">
                        <a:solidFill>
                          <a:srgbClr val="00818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fr-FR" sz="1600" b="0" i="1" smtClean="0">
                        <a:solidFill>
                          <a:srgbClr val="00818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600" i="1" dirty="0">
                    <a:solidFill>
                      <a:srgbClr val="00818A"/>
                    </a:solidFill>
                    <a:latin typeface="Avenir Next LT Pro" panose="020B0504020202020204" pitchFamily="34" charset="0"/>
                  </a:rPr>
                  <a:t>30 dossiers/semaine</a:t>
                </a:r>
                <a:endParaRPr lang="fr-FR" sz="1600" i="1" dirty="0"/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968BB2B0-C214-3879-0924-A715183D2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933" y="6006915"/>
                <a:ext cx="2421480" cy="338554"/>
              </a:xfrm>
              <a:prstGeom prst="rect">
                <a:avLst/>
              </a:prstGeom>
              <a:blipFill>
                <a:blip r:embed="rId7"/>
                <a:stretch>
                  <a:fillRect t="-7143" b="-196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1F609250-E71D-998A-C61B-58FA06D88C85}"/>
                  </a:ext>
                </a:extLst>
              </p:cNvPr>
              <p:cNvSpPr txBox="1"/>
              <p:nvPr/>
            </p:nvSpPr>
            <p:spPr>
              <a:xfrm>
                <a:off x="353547" y="6249306"/>
                <a:ext cx="242148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1600" i="1" smtClean="0">
                        <a:solidFill>
                          <a:srgbClr val="00818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fr-FR" sz="1600" b="0" i="1" smtClean="0">
                        <a:solidFill>
                          <a:srgbClr val="00818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600" i="1" dirty="0">
                    <a:solidFill>
                      <a:srgbClr val="00818A"/>
                    </a:solidFill>
                    <a:latin typeface="Avenir Next LT Pro" panose="020B0504020202020204" pitchFamily="34" charset="0"/>
                  </a:rPr>
                  <a:t>56 dossiers/semaine</a:t>
                </a:r>
                <a:endParaRPr lang="fr-FR" sz="1600" i="1" dirty="0"/>
              </a:p>
            </p:txBody>
          </p:sp>
        </mc:Choice>
        <mc:Fallback xmlns=""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1F609250-E71D-998A-C61B-58FA06D88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547" y="6249306"/>
                <a:ext cx="2421480" cy="338554"/>
              </a:xfrm>
              <a:prstGeom prst="rect">
                <a:avLst/>
              </a:prstGeom>
              <a:blipFill>
                <a:blip r:embed="rId8"/>
                <a:stretch>
                  <a:fillRect t="-7143" b="-196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F17B3859-70FB-1A93-1B49-51BFBFB9DACC}"/>
                  </a:ext>
                </a:extLst>
              </p:cNvPr>
              <p:cNvSpPr txBox="1"/>
              <p:nvPr/>
            </p:nvSpPr>
            <p:spPr>
              <a:xfrm>
                <a:off x="3310811" y="6055089"/>
                <a:ext cx="254751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sz="1600" i="1" smtClean="0">
                        <a:solidFill>
                          <a:srgbClr val="00818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fr-FR" sz="1600" b="0" i="1" smtClean="0">
                        <a:solidFill>
                          <a:srgbClr val="00818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600" i="1" dirty="0">
                    <a:solidFill>
                      <a:srgbClr val="00818A"/>
                    </a:solidFill>
                    <a:latin typeface="Avenir Next LT Pro" panose="020B0504020202020204" pitchFamily="34" charset="0"/>
                  </a:rPr>
                  <a:t>8 dossiers/jours</a:t>
                </a:r>
              </a:p>
              <a:p>
                <a:pPr algn="ctr"/>
                <a:r>
                  <a:rPr lang="fr-FR" sz="1600" i="1" dirty="0">
                    <a:solidFill>
                      <a:srgbClr val="00818A"/>
                    </a:solidFill>
                    <a:latin typeface="Avenir Next LT Pro" panose="020B0504020202020204" pitchFamily="34" charset="0"/>
                  </a:rPr>
                  <a:t>⇒ 56 dossiers/semaine</a:t>
                </a:r>
                <a:endParaRPr lang="fr-FR" sz="1600" i="1" dirty="0"/>
              </a:p>
            </p:txBody>
          </p:sp>
        </mc:Choice>
        <mc:Fallback xmlns="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F17B3859-70FB-1A93-1B49-51BFBFB9D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811" y="6055089"/>
                <a:ext cx="2547519" cy="584775"/>
              </a:xfrm>
              <a:prstGeom prst="rect">
                <a:avLst/>
              </a:prstGeom>
              <a:blipFill>
                <a:blip r:embed="rId9"/>
                <a:stretch>
                  <a:fillRect t="-3125" b="-114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8A699546-A3A1-C2BF-CEFA-323778476A7E}"/>
                  </a:ext>
                </a:extLst>
              </p:cNvPr>
              <p:cNvSpPr txBox="1"/>
              <p:nvPr/>
            </p:nvSpPr>
            <p:spPr>
              <a:xfrm>
                <a:off x="9362809" y="5981337"/>
                <a:ext cx="242148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sz="1600" i="1" smtClean="0">
                        <a:solidFill>
                          <a:srgbClr val="00818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fr-FR" sz="1600" b="0" i="1" smtClean="0">
                        <a:solidFill>
                          <a:srgbClr val="00818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600" i="1" dirty="0">
                    <a:solidFill>
                      <a:srgbClr val="00818A"/>
                    </a:solidFill>
                    <a:latin typeface="Avenir Next LT Pro" panose="020B0504020202020204" pitchFamily="34" charset="0"/>
                  </a:rPr>
                  <a:t>12 dossiers/jour</a:t>
                </a:r>
              </a:p>
              <a:p>
                <a:pPr algn="ctr"/>
                <a:r>
                  <a:rPr lang="fr-FR" sz="1600" i="1" dirty="0">
                    <a:solidFill>
                      <a:srgbClr val="00818A"/>
                    </a:solidFill>
                    <a:latin typeface="Avenir Next LT Pro" panose="020B0504020202020204" pitchFamily="34" charset="0"/>
                  </a:rPr>
                  <a:t>⇒  84 dossiers/semaine</a:t>
                </a:r>
                <a:endParaRPr lang="fr-FR" sz="1600" i="1" dirty="0"/>
              </a:p>
            </p:txBody>
          </p:sp>
        </mc:Choice>
        <mc:Fallback xmlns="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8A699546-A3A1-C2BF-CEFA-323778476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2809" y="5981337"/>
                <a:ext cx="2421480" cy="584775"/>
              </a:xfrm>
              <a:prstGeom prst="rect">
                <a:avLst/>
              </a:prstGeom>
              <a:blipFill>
                <a:blip r:embed="rId10"/>
                <a:stretch>
                  <a:fillRect t="-3125" b="-114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e 53">
            <a:extLst>
              <a:ext uri="{FF2B5EF4-FFF2-40B4-BE49-F238E27FC236}">
                <a16:creationId xmlns:a16="http://schemas.microsoft.com/office/drawing/2014/main" id="{37E3369E-C39D-F0F6-3882-D8528623F230}"/>
              </a:ext>
            </a:extLst>
          </p:cNvPr>
          <p:cNvGrpSpPr/>
          <p:nvPr/>
        </p:nvGrpSpPr>
        <p:grpSpPr>
          <a:xfrm>
            <a:off x="5985742" y="437903"/>
            <a:ext cx="2969876" cy="6130814"/>
            <a:chOff x="54242" y="1163608"/>
            <a:chExt cx="3807046" cy="5609498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649F511-57EE-DC87-12AA-2233AC97E623}"/>
                </a:ext>
              </a:extLst>
            </p:cNvPr>
            <p:cNvSpPr/>
            <p:nvPr/>
          </p:nvSpPr>
          <p:spPr>
            <a:xfrm>
              <a:off x="54242" y="1399799"/>
              <a:ext cx="3807046" cy="537330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F798DF0-9DF4-8812-449A-F2DF785D37DC}"/>
                </a:ext>
              </a:extLst>
            </p:cNvPr>
            <p:cNvSpPr/>
            <p:nvPr/>
          </p:nvSpPr>
          <p:spPr>
            <a:xfrm>
              <a:off x="796894" y="1163608"/>
              <a:ext cx="2124749" cy="28160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fr-FR" sz="1400" i="1" dirty="0">
                  <a:solidFill>
                    <a:srgbClr val="FF0000"/>
                  </a:solidFill>
                  <a:latin typeface="Avenir Next LT Pro" panose="020B0504020202020204" pitchFamily="34" charset="0"/>
                </a:rPr>
                <a:t>Meilleur modèle</a:t>
              </a:r>
            </a:p>
          </p:txBody>
        </p:sp>
      </p:grp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0AB8681E-6A0E-F394-DBDE-182A760EB47F}"/>
              </a:ext>
            </a:extLst>
          </p:cNvPr>
          <p:cNvGrpSpPr/>
          <p:nvPr/>
        </p:nvGrpSpPr>
        <p:grpSpPr>
          <a:xfrm>
            <a:off x="5959596" y="6370252"/>
            <a:ext cx="3058634" cy="335271"/>
            <a:chOff x="5973094" y="7012742"/>
            <a:chExt cx="3058634" cy="335271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FD1FE85-8181-D181-08F8-637346000413}"/>
                </a:ext>
              </a:extLst>
            </p:cNvPr>
            <p:cNvSpPr/>
            <p:nvPr/>
          </p:nvSpPr>
          <p:spPr>
            <a:xfrm>
              <a:off x="5973094" y="7012742"/>
              <a:ext cx="3045986" cy="335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83C4036-189B-7378-4CDD-55864CFDE591}"/>
                </a:ext>
              </a:extLst>
            </p:cNvPr>
            <p:cNvSpPr/>
            <p:nvPr/>
          </p:nvSpPr>
          <p:spPr>
            <a:xfrm>
              <a:off x="5985742" y="7023698"/>
              <a:ext cx="3045986" cy="307777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fr-FR" sz="1400" i="1" dirty="0">
                  <a:solidFill>
                    <a:srgbClr val="FF0000"/>
                  </a:solidFill>
                  <a:latin typeface="Avenir Next LT Pro" panose="020B0504020202020204" pitchFamily="34" charset="0"/>
                </a:rPr>
                <a:t>Précision insuffisante pour le métier</a:t>
              </a:r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3514FF34-6485-B76B-1BBA-5DB3900CBFE0}"/>
              </a:ext>
            </a:extLst>
          </p:cNvPr>
          <p:cNvSpPr txBox="1"/>
          <p:nvPr/>
        </p:nvSpPr>
        <p:spPr>
          <a:xfrm>
            <a:off x="11643762" y="6502791"/>
            <a:ext cx="52496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74480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5" grpId="0"/>
      <p:bldP spid="4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fournitures de bureau, écriture manuscrite, Article de bureau&#10;&#10;Description générée automatiquement">
            <a:extLst>
              <a:ext uri="{FF2B5EF4-FFF2-40B4-BE49-F238E27FC236}">
                <a16:creationId xmlns:a16="http://schemas.microsoft.com/office/drawing/2014/main" id="{E0B947DB-5AB5-A67F-EEB9-F422F81062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2" t="6652" r="312" b="8748"/>
          <a:stretch/>
        </p:blipFill>
        <p:spPr>
          <a:xfrm>
            <a:off x="-83126" y="0"/>
            <a:ext cx="12275126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17DF36-F841-D7B2-8101-67C6D7B5F043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E4EFF2-31C5-B3DE-F1FE-23BEEC2542DD}"/>
              </a:ext>
            </a:extLst>
          </p:cNvPr>
          <p:cNvSpPr/>
          <p:nvPr/>
        </p:nvSpPr>
        <p:spPr>
          <a:xfrm>
            <a:off x="3719777" y="1820638"/>
            <a:ext cx="4295244" cy="3023051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DEDD70-73E1-490F-CF5A-DC1866178BEE}"/>
              </a:ext>
            </a:extLst>
          </p:cNvPr>
          <p:cNvSpPr/>
          <p:nvPr/>
        </p:nvSpPr>
        <p:spPr>
          <a:xfrm>
            <a:off x="2134589" y="2271796"/>
            <a:ext cx="7523740" cy="2138589"/>
          </a:xfrm>
          <a:prstGeom prst="rect">
            <a:avLst/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9230A40-2494-DFD5-2882-D38BC4036123}"/>
              </a:ext>
            </a:extLst>
          </p:cNvPr>
          <p:cNvSpPr txBox="1"/>
          <p:nvPr/>
        </p:nvSpPr>
        <p:spPr>
          <a:xfrm>
            <a:off x="2134589" y="3087044"/>
            <a:ext cx="75056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  <a:latin typeface="Avenir Next LT Pro" panose="020B0504020202020204" pitchFamily="34" charset="0"/>
                <a:ea typeface="Cambria Math" panose="02040503050406030204" pitchFamily="18" charset="0"/>
              </a:rPr>
              <a:t>Détection</a:t>
            </a:r>
            <a:r>
              <a:rPr lang="en-US" sz="3200" dirty="0">
                <a:solidFill>
                  <a:schemeClr val="bg1"/>
                </a:solidFill>
                <a:latin typeface="Avenir Next LT Pro" panose="020B0504020202020204" pitchFamily="34" charset="0"/>
                <a:ea typeface="Cambria Math" panose="02040503050406030204" pitchFamily="18" charset="0"/>
              </a:rPr>
              <a:t> de la signature sur </a:t>
            </a:r>
            <a:r>
              <a:rPr lang="en-US" sz="3200" dirty="0" err="1">
                <a:solidFill>
                  <a:schemeClr val="bg1"/>
                </a:solidFill>
                <a:latin typeface="Avenir Next LT Pro" panose="020B0504020202020204" pitchFamily="34" charset="0"/>
                <a:ea typeface="Cambria Math" panose="02040503050406030204" pitchFamily="18" charset="0"/>
              </a:rPr>
              <a:t>plusieurs</a:t>
            </a:r>
            <a:r>
              <a:rPr lang="en-US" sz="3200" dirty="0">
                <a:solidFill>
                  <a:schemeClr val="bg1"/>
                </a:solidFill>
                <a:latin typeface="Avenir Next LT Pro" panose="020B0504020202020204" pitchFamily="34" charset="0"/>
                <a:ea typeface="Cambria Math" panose="02040503050406030204" pitchFamily="18" charset="0"/>
              </a:rPr>
              <a:t> types de documents PDF</a:t>
            </a:r>
            <a:endParaRPr lang="fr-FR" sz="3200" dirty="0">
              <a:solidFill>
                <a:schemeClr val="bg1"/>
              </a:solidFill>
              <a:latin typeface="Avenir Next LT Pro" panose="020B0504020202020204" pitchFamily="34" charset="0"/>
              <a:ea typeface="Cambria Math" panose="02040503050406030204" pitchFamily="18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DEDCAC7-3E9E-3410-B13B-0C8BA90C88CA}"/>
              </a:ext>
            </a:extLst>
          </p:cNvPr>
          <p:cNvSpPr txBox="1"/>
          <p:nvPr/>
        </p:nvSpPr>
        <p:spPr>
          <a:xfrm>
            <a:off x="2152671" y="2349711"/>
            <a:ext cx="7505657" cy="63094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500" dirty="0" err="1">
                <a:latin typeface="Avenir Next LT Pro" panose="020B0504020202020204" pitchFamily="34" charset="0"/>
                <a:ea typeface="Cambria Math" panose="02040503050406030204" pitchFamily="18" charset="0"/>
              </a:rPr>
              <a:t>Projet</a:t>
            </a:r>
            <a:r>
              <a:rPr lang="en-US" sz="3500" dirty="0">
                <a:latin typeface="Avenir Next LT Pro" panose="020B0504020202020204" pitchFamily="34" charset="0"/>
                <a:ea typeface="Cambria Math" panose="02040503050406030204" pitchFamily="18" charset="0"/>
              </a:rPr>
              <a:t> PDF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718EF2B1-B33E-6CA1-1E2A-240F216DD3F4}"/>
              </a:ext>
            </a:extLst>
          </p:cNvPr>
          <p:cNvGrpSpPr/>
          <p:nvPr/>
        </p:nvGrpSpPr>
        <p:grpSpPr>
          <a:xfrm>
            <a:off x="2004624" y="1482209"/>
            <a:ext cx="1024722" cy="1605991"/>
            <a:chOff x="2004624" y="1482209"/>
            <a:chExt cx="1024722" cy="160599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E6A52E5-A1E4-B1AA-2754-50703CE017CA}"/>
                </a:ext>
              </a:extLst>
            </p:cNvPr>
            <p:cNvSpPr/>
            <p:nvPr/>
          </p:nvSpPr>
          <p:spPr>
            <a:xfrm>
              <a:off x="2004624" y="1643562"/>
              <a:ext cx="903676" cy="11461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0713295B-9B6B-DFE0-73CF-FC7BF13370B7}"/>
                </a:ext>
              </a:extLst>
            </p:cNvPr>
            <p:cNvGrpSpPr/>
            <p:nvPr/>
          </p:nvGrpSpPr>
          <p:grpSpPr>
            <a:xfrm>
              <a:off x="2087750" y="1482209"/>
              <a:ext cx="941596" cy="1605991"/>
              <a:chOff x="3144745" y="801999"/>
              <a:chExt cx="941596" cy="1605991"/>
            </a:xfrm>
          </p:grpSpPr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F35CEA2B-1BBC-7FED-626D-42F3103F990F}"/>
                  </a:ext>
                </a:extLst>
              </p:cNvPr>
              <p:cNvSpPr txBox="1"/>
              <p:nvPr/>
            </p:nvSpPr>
            <p:spPr>
              <a:xfrm>
                <a:off x="3182665" y="801999"/>
                <a:ext cx="903676" cy="1554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8000" dirty="0">
                    <a:solidFill>
                      <a:schemeClr val="bg1">
                        <a:lumMod val="85000"/>
                      </a:schemeClr>
                    </a:solidFill>
                    <a:latin typeface="Century Gothic" panose="020B0502020202020204" pitchFamily="34" charset="0"/>
                    <a:ea typeface="Cambria Math" panose="02040503050406030204" pitchFamily="18" charset="0"/>
                  </a:rPr>
                  <a:t>3</a:t>
                </a:r>
              </a:p>
              <a:p>
                <a:endParaRPr lang="fr-FR" sz="1500" dirty="0">
                  <a:latin typeface="Century Gothic" panose="020B0502020202020204" pitchFamily="34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B1F0098A-FCD7-C8CC-D569-098E9DE61157}"/>
                  </a:ext>
                </a:extLst>
              </p:cNvPr>
              <p:cNvSpPr txBox="1"/>
              <p:nvPr/>
            </p:nvSpPr>
            <p:spPr>
              <a:xfrm>
                <a:off x="3144745" y="853718"/>
                <a:ext cx="903676" cy="1554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8000" dirty="0">
                    <a:solidFill>
                      <a:srgbClr val="CC5856"/>
                    </a:solidFill>
                    <a:latin typeface="Century Gothic" panose="020B0502020202020204" pitchFamily="34" charset="0"/>
                    <a:ea typeface="Cambria Math" panose="02040503050406030204" pitchFamily="18" charset="0"/>
                  </a:rPr>
                  <a:t>3</a:t>
                </a:r>
              </a:p>
              <a:p>
                <a:endParaRPr lang="fr-FR" sz="1500" dirty="0">
                  <a:latin typeface="Century Gothic" panose="020B0502020202020204" pitchFamily="34" charset="0"/>
                  <a:ea typeface="Cambria Math" panose="02040503050406030204" pitchFamily="18" charset="0"/>
                </a:endParaRPr>
              </a:p>
            </p:txBody>
          </p:sp>
        </p:grpSp>
      </p:grpSp>
      <p:sp>
        <p:nvSpPr>
          <p:cNvPr id="23" name="ZoneTexte 22">
            <a:extLst>
              <a:ext uri="{FF2B5EF4-FFF2-40B4-BE49-F238E27FC236}">
                <a16:creationId xmlns:a16="http://schemas.microsoft.com/office/drawing/2014/main" id="{8E365112-351C-C4DF-F735-31784D9556D6}"/>
              </a:ext>
            </a:extLst>
          </p:cNvPr>
          <p:cNvSpPr txBox="1"/>
          <p:nvPr/>
        </p:nvSpPr>
        <p:spPr>
          <a:xfrm>
            <a:off x="11643762" y="6502791"/>
            <a:ext cx="524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b="1" dirty="0">
                <a:solidFill>
                  <a:schemeClr val="bg1"/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193955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64EBFB8A-27A3-1B49-31BA-5C94E6FBAA6D}"/>
              </a:ext>
            </a:extLst>
          </p:cNvPr>
          <p:cNvSpPr/>
          <p:nvPr/>
        </p:nvSpPr>
        <p:spPr>
          <a:xfrm>
            <a:off x="1" y="-4529"/>
            <a:ext cx="12201326" cy="453656"/>
          </a:xfrm>
          <a:prstGeom prst="rect">
            <a:avLst/>
          </a:prstGeom>
          <a:solidFill>
            <a:srgbClr val="DBE1E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A209FACE-FD98-C750-8651-261C24B3F916}"/>
              </a:ext>
            </a:extLst>
          </p:cNvPr>
          <p:cNvGrpSpPr/>
          <p:nvPr/>
        </p:nvGrpSpPr>
        <p:grpSpPr>
          <a:xfrm>
            <a:off x="0" y="-333073"/>
            <a:ext cx="2615959" cy="1920402"/>
            <a:chOff x="0" y="-333073"/>
            <a:chExt cx="2615959" cy="1920402"/>
          </a:xfrm>
        </p:grpSpPr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7CA45F40-1A59-625D-11AB-8DFEF067271A}"/>
                </a:ext>
              </a:extLst>
            </p:cNvPr>
            <p:cNvGrpSpPr/>
            <p:nvPr/>
          </p:nvGrpSpPr>
          <p:grpSpPr>
            <a:xfrm>
              <a:off x="0" y="-283314"/>
              <a:ext cx="2181143" cy="1870643"/>
              <a:chOff x="0" y="-261940"/>
              <a:chExt cx="2181143" cy="1870643"/>
            </a:xfrm>
          </p:grpSpPr>
          <p:sp>
            <p:nvSpPr>
              <p:cNvPr id="7" name="Triangle isocèle 6">
                <a:extLst>
                  <a:ext uri="{FF2B5EF4-FFF2-40B4-BE49-F238E27FC236}">
                    <a16:creationId xmlns:a16="http://schemas.microsoft.com/office/drawing/2014/main" id="{30B4B52A-1CBC-DDD1-E135-499D29DB254E}"/>
                  </a:ext>
                </a:extLst>
              </p:cNvPr>
              <p:cNvSpPr/>
              <p:nvPr/>
            </p:nvSpPr>
            <p:spPr>
              <a:xfrm rot="5400000">
                <a:off x="-70206" y="1140829"/>
                <a:ext cx="538080" cy="397668"/>
              </a:xfrm>
              <a:prstGeom prst="triangle">
                <a:avLst/>
              </a:prstGeom>
              <a:solidFill>
                <a:srgbClr val="0919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/>
              </a:p>
            </p:txBody>
          </p:sp>
          <p:sp>
            <p:nvSpPr>
              <p:cNvPr id="8" name="Triangle isocèle 7">
                <a:extLst>
                  <a:ext uri="{FF2B5EF4-FFF2-40B4-BE49-F238E27FC236}">
                    <a16:creationId xmlns:a16="http://schemas.microsoft.com/office/drawing/2014/main" id="{E986F430-F0EA-A9DB-6A68-84B0F015E5DF}"/>
                  </a:ext>
                </a:extLst>
              </p:cNvPr>
              <p:cNvSpPr/>
              <p:nvPr/>
            </p:nvSpPr>
            <p:spPr>
              <a:xfrm rot="16200000">
                <a:off x="-70206" y="874151"/>
                <a:ext cx="538080" cy="397668"/>
              </a:xfrm>
              <a:prstGeom prst="triangle">
                <a:avLst/>
              </a:prstGeom>
              <a:solidFill>
                <a:srgbClr val="F9CE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/>
              </a:p>
            </p:txBody>
          </p:sp>
          <p:sp>
            <p:nvSpPr>
              <p:cNvPr id="9" name="Triangle isocèle 8">
                <a:extLst>
                  <a:ext uri="{FF2B5EF4-FFF2-40B4-BE49-F238E27FC236}">
                    <a16:creationId xmlns:a16="http://schemas.microsoft.com/office/drawing/2014/main" id="{14CE8142-D0BD-DC11-030C-AD3C39E237F6}"/>
                  </a:ext>
                </a:extLst>
              </p:cNvPr>
              <p:cNvSpPr/>
              <p:nvPr/>
            </p:nvSpPr>
            <p:spPr>
              <a:xfrm rot="16200000">
                <a:off x="-70206" y="339246"/>
                <a:ext cx="538080" cy="397668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/>
              </a:p>
            </p:txBody>
          </p:sp>
          <p:sp>
            <p:nvSpPr>
              <p:cNvPr id="10" name="Triangle isocèle 9">
                <a:extLst>
                  <a:ext uri="{FF2B5EF4-FFF2-40B4-BE49-F238E27FC236}">
                    <a16:creationId xmlns:a16="http://schemas.microsoft.com/office/drawing/2014/main" id="{11DCEC89-54F4-84FF-8B50-3D12F18D6609}"/>
                  </a:ext>
                </a:extLst>
              </p:cNvPr>
              <p:cNvSpPr/>
              <p:nvPr/>
            </p:nvSpPr>
            <p:spPr>
              <a:xfrm rot="5400000">
                <a:off x="-70206" y="608286"/>
                <a:ext cx="538080" cy="397668"/>
              </a:xfrm>
              <a:prstGeom prst="triangle">
                <a:avLst/>
              </a:prstGeom>
              <a:solidFill>
                <a:srgbClr val="CC58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/>
              </a:p>
            </p:txBody>
          </p:sp>
          <p:sp>
            <p:nvSpPr>
              <p:cNvPr id="11" name="Triangle isocèle 10">
                <a:extLst>
                  <a:ext uri="{FF2B5EF4-FFF2-40B4-BE49-F238E27FC236}">
                    <a16:creationId xmlns:a16="http://schemas.microsoft.com/office/drawing/2014/main" id="{54867602-A231-10BE-E581-E6C3BC37FD5A}"/>
                  </a:ext>
                </a:extLst>
              </p:cNvPr>
              <p:cNvSpPr/>
              <p:nvPr/>
            </p:nvSpPr>
            <p:spPr>
              <a:xfrm rot="5400000">
                <a:off x="-70206" y="75762"/>
                <a:ext cx="538080" cy="397668"/>
              </a:xfrm>
              <a:prstGeom prst="triangle">
                <a:avLst/>
              </a:prstGeom>
              <a:solidFill>
                <a:srgbClr val="0081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 dirty="0"/>
              </a:p>
            </p:txBody>
          </p:sp>
          <p:sp>
            <p:nvSpPr>
              <p:cNvPr id="12" name="Triangle isocèle 11">
                <a:extLst>
                  <a:ext uri="{FF2B5EF4-FFF2-40B4-BE49-F238E27FC236}">
                    <a16:creationId xmlns:a16="http://schemas.microsoft.com/office/drawing/2014/main" id="{B4FBADC7-D433-DC40-FBD5-6A0128955FB0}"/>
                  </a:ext>
                </a:extLst>
              </p:cNvPr>
              <p:cNvSpPr/>
              <p:nvPr/>
            </p:nvSpPr>
            <p:spPr>
              <a:xfrm rot="16200000">
                <a:off x="-70206" y="-191734"/>
                <a:ext cx="538080" cy="397668"/>
              </a:xfrm>
              <a:prstGeom prst="triangle">
                <a:avLst/>
              </a:prstGeom>
              <a:solidFill>
                <a:srgbClr val="0919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/>
              </a:p>
            </p:txBody>
          </p:sp>
          <p:sp>
            <p:nvSpPr>
              <p:cNvPr id="13" name="Triangle isocèle 12">
                <a:extLst>
                  <a:ext uri="{FF2B5EF4-FFF2-40B4-BE49-F238E27FC236}">
                    <a16:creationId xmlns:a16="http://schemas.microsoft.com/office/drawing/2014/main" id="{296992B0-6F56-020A-5D29-AE3F33ACE3DF}"/>
                  </a:ext>
                </a:extLst>
              </p:cNvPr>
              <p:cNvSpPr/>
              <p:nvPr/>
            </p:nvSpPr>
            <p:spPr>
              <a:xfrm rot="5400000">
                <a:off x="323379" y="874151"/>
                <a:ext cx="538080" cy="397668"/>
              </a:xfrm>
              <a:prstGeom prst="triangle">
                <a:avLst/>
              </a:prstGeom>
              <a:solidFill>
                <a:srgbClr val="0919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/>
              </a:p>
            </p:txBody>
          </p:sp>
          <p:sp>
            <p:nvSpPr>
              <p:cNvPr id="14" name="Triangle isocèle 13">
                <a:extLst>
                  <a:ext uri="{FF2B5EF4-FFF2-40B4-BE49-F238E27FC236}">
                    <a16:creationId xmlns:a16="http://schemas.microsoft.com/office/drawing/2014/main" id="{D8C79586-2441-D4FD-E32A-979A905C1B04}"/>
                  </a:ext>
                </a:extLst>
              </p:cNvPr>
              <p:cNvSpPr/>
              <p:nvPr/>
            </p:nvSpPr>
            <p:spPr>
              <a:xfrm rot="16200000">
                <a:off x="320089" y="605905"/>
                <a:ext cx="538080" cy="397668"/>
              </a:xfrm>
              <a:prstGeom prst="triangle">
                <a:avLst/>
              </a:prstGeom>
              <a:solidFill>
                <a:srgbClr val="0919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/>
              </a:p>
            </p:txBody>
          </p:sp>
          <p:sp>
            <p:nvSpPr>
              <p:cNvPr id="15" name="Triangle isocèle 14">
                <a:extLst>
                  <a:ext uri="{FF2B5EF4-FFF2-40B4-BE49-F238E27FC236}">
                    <a16:creationId xmlns:a16="http://schemas.microsoft.com/office/drawing/2014/main" id="{3E77A418-761E-4BCA-395D-726DC70D597F}"/>
                  </a:ext>
                </a:extLst>
              </p:cNvPr>
              <p:cNvSpPr/>
              <p:nvPr/>
            </p:nvSpPr>
            <p:spPr>
              <a:xfrm rot="5400000">
                <a:off x="325760" y="342124"/>
                <a:ext cx="538080" cy="397668"/>
              </a:xfrm>
              <a:prstGeom prst="triangle">
                <a:avLst/>
              </a:prstGeom>
              <a:solidFill>
                <a:srgbClr val="CC58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/>
              </a:p>
            </p:txBody>
          </p:sp>
          <p:sp>
            <p:nvSpPr>
              <p:cNvPr id="16" name="Triangle isocèle 15">
                <a:extLst>
                  <a:ext uri="{FF2B5EF4-FFF2-40B4-BE49-F238E27FC236}">
                    <a16:creationId xmlns:a16="http://schemas.microsoft.com/office/drawing/2014/main" id="{8F54A0B5-2929-D48D-20AF-974BC9F39EE3}"/>
                  </a:ext>
                </a:extLst>
              </p:cNvPr>
              <p:cNvSpPr/>
              <p:nvPr/>
            </p:nvSpPr>
            <p:spPr>
              <a:xfrm rot="5400000">
                <a:off x="717757" y="609079"/>
                <a:ext cx="538080" cy="397668"/>
              </a:xfrm>
              <a:prstGeom prst="triangle">
                <a:avLst/>
              </a:prstGeom>
              <a:solidFill>
                <a:srgbClr val="0081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 dirty="0"/>
              </a:p>
            </p:txBody>
          </p:sp>
          <p:sp>
            <p:nvSpPr>
              <p:cNvPr id="17" name="Triangle isocèle 16">
                <a:extLst>
                  <a:ext uri="{FF2B5EF4-FFF2-40B4-BE49-F238E27FC236}">
                    <a16:creationId xmlns:a16="http://schemas.microsoft.com/office/drawing/2014/main" id="{DB140274-E72B-141D-9F43-8CF06D9EF78D}"/>
                  </a:ext>
                </a:extLst>
              </p:cNvPr>
              <p:cNvSpPr/>
              <p:nvPr/>
            </p:nvSpPr>
            <p:spPr>
              <a:xfrm rot="16200000">
                <a:off x="322261" y="80207"/>
                <a:ext cx="538080" cy="397668"/>
              </a:xfrm>
              <a:prstGeom prst="triangle">
                <a:avLst/>
              </a:prstGeom>
              <a:solidFill>
                <a:srgbClr val="CC58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/>
              </a:p>
            </p:txBody>
          </p:sp>
          <p:sp>
            <p:nvSpPr>
              <p:cNvPr id="18" name="Triangle isocèle 17">
                <a:extLst>
                  <a:ext uri="{FF2B5EF4-FFF2-40B4-BE49-F238E27FC236}">
                    <a16:creationId xmlns:a16="http://schemas.microsoft.com/office/drawing/2014/main" id="{8DC5D8F2-5EA9-FE2A-3904-9FF89C402789}"/>
                  </a:ext>
                </a:extLst>
              </p:cNvPr>
              <p:cNvSpPr/>
              <p:nvPr/>
            </p:nvSpPr>
            <p:spPr>
              <a:xfrm rot="5400000">
                <a:off x="323283" y="-190421"/>
                <a:ext cx="538080" cy="397668"/>
              </a:xfrm>
              <a:prstGeom prst="triangle">
                <a:avLst/>
              </a:prstGeom>
              <a:solidFill>
                <a:srgbClr val="0919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/>
              </a:p>
            </p:txBody>
          </p:sp>
          <p:sp>
            <p:nvSpPr>
              <p:cNvPr id="19" name="Triangle isocèle 18">
                <a:extLst>
                  <a:ext uri="{FF2B5EF4-FFF2-40B4-BE49-F238E27FC236}">
                    <a16:creationId xmlns:a16="http://schemas.microsoft.com/office/drawing/2014/main" id="{2AE9C812-1A95-11FF-CF8D-3F80D61B913B}"/>
                  </a:ext>
                </a:extLst>
              </p:cNvPr>
              <p:cNvSpPr/>
              <p:nvPr/>
            </p:nvSpPr>
            <p:spPr>
              <a:xfrm rot="8751296">
                <a:off x="857151" y="904148"/>
                <a:ext cx="478340" cy="397668"/>
              </a:xfrm>
              <a:prstGeom prst="triangle">
                <a:avLst/>
              </a:prstGeom>
              <a:solidFill>
                <a:srgbClr val="CC58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/>
              </a:p>
            </p:txBody>
          </p:sp>
          <p:sp>
            <p:nvSpPr>
              <p:cNvPr id="20" name="Triangle isocèle 19">
                <a:extLst>
                  <a:ext uri="{FF2B5EF4-FFF2-40B4-BE49-F238E27FC236}">
                    <a16:creationId xmlns:a16="http://schemas.microsoft.com/office/drawing/2014/main" id="{B4443B82-19AD-DA07-58B9-7B431988A3FF}"/>
                  </a:ext>
                </a:extLst>
              </p:cNvPr>
              <p:cNvSpPr/>
              <p:nvPr/>
            </p:nvSpPr>
            <p:spPr>
              <a:xfrm rot="16200000">
                <a:off x="1263618" y="1202681"/>
                <a:ext cx="210790" cy="142875"/>
              </a:xfrm>
              <a:prstGeom prst="triangle">
                <a:avLst/>
              </a:prstGeom>
              <a:solidFill>
                <a:srgbClr val="CC58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/>
              </a:p>
            </p:txBody>
          </p:sp>
          <p:sp>
            <p:nvSpPr>
              <p:cNvPr id="21" name="Triangle isocèle 20">
                <a:extLst>
                  <a:ext uri="{FF2B5EF4-FFF2-40B4-BE49-F238E27FC236}">
                    <a16:creationId xmlns:a16="http://schemas.microsoft.com/office/drawing/2014/main" id="{6EA0F406-0814-2E9A-C485-61A9F5E40DAE}"/>
                  </a:ext>
                </a:extLst>
              </p:cNvPr>
              <p:cNvSpPr/>
              <p:nvPr/>
            </p:nvSpPr>
            <p:spPr>
              <a:xfrm rot="5400000">
                <a:off x="720138" y="78868"/>
                <a:ext cx="538080" cy="397668"/>
              </a:xfrm>
              <a:prstGeom prst="triangle">
                <a:avLst/>
              </a:prstGeom>
              <a:solidFill>
                <a:srgbClr val="0919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/>
              </a:p>
            </p:txBody>
          </p:sp>
          <p:sp>
            <p:nvSpPr>
              <p:cNvPr id="22" name="Triangle isocèle 21">
                <a:extLst>
                  <a:ext uri="{FF2B5EF4-FFF2-40B4-BE49-F238E27FC236}">
                    <a16:creationId xmlns:a16="http://schemas.microsoft.com/office/drawing/2014/main" id="{0B39A3BB-BFD6-A3CB-8AF4-5FB0BF2071AD}"/>
                  </a:ext>
                </a:extLst>
              </p:cNvPr>
              <p:cNvSpPr/>
              <p:nvPr/>
            </p:nvSpPr>
            <p:spPr>
              <a:xfrm rot="16200000">
                <a:off x="712116" y="346281"/>
                <a:ext cx="538080" cy="397668"/>
              </a:xfrm>
              <a:prstGeom prst="triangle">
                <a:avLst/>
              </a:prstGeom>
              <a:solidFill>
                <a:srgbClr val="0081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 dirty="0"/>
              </a:p>
            </p:txBody>
          </p:sp>
          <p:sp>
            <p:nvSpPr>
              <p:cNvPr id="23" name="Triangle isocèle 22">
                <a:extLst>
                  <a:ext uri="{FF2B5EF4-FFF2-40B4-BE49-F238E27FC236}">
                    <a16:creationId xmlns:a16="http://schemas.microsoft.com/office/drawing/2014/main" id="{14CBC32C-CF36-37B5-3B6D-3017B7504E1E}"/>
                  </a:ext>
                </a:extLst>
              </p:cNvPr>
              <p:cNvSpPr/>
              <p:nvPr/>
            </p:nvSpPr>
            <p:spPr>
              <a:xfrm rot="16200000">
                <a:off x="715959" y="-185908"/>
                <a:ext cx="538080" cy="397668"/>
              </a:xfrm>
              <a:prstGeom prst="triangle">
                <a:avLst/>
              </a:prstGeom>
              <a:solidFill>
                <a:srgbClr val="0919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/>
              </a:p>
            </p:txBody>
          </p:sp>
          <p:sp>
            <p:nvSpPr>
              <p:cNvPr id="24" name="Triangle isocèle 23">
                <a:extLst>
                  <a:ext uri="{FF2B5EF4-FFF2-40B4-BE49-F238E27FC236}">
                    <a16:creationId xmlns:a16="http://schemas.microsoft.com/office/drawing/2014/main" id="{4FC3B172-7D0B-D9EB-5208-A72A45D0D140}"/>
                  </a:ext>
                </a:extLst>
              </p:cNvPr>
              <p:cNvSpPr/>
              <p:nvPr/>
            </p:nvSpPr>
            <p:spPr>
              <a:xfrm rot="16200000">
                <a:off x="1104984" y="610605"/>
                <a:ext cx="538080" cy="397668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/>
              </a:p>
            </p:txBody>
          </p:sp>
          <p:sp>
            <p:nvSpPr>
              <p:cNvPr id="25" name="Triangle isocèle 24">
                <a:extLst>
                  <a:ext uri="{FF2B5EF4-FFF2-40B4-BE49-F238E27FC236}">
                    <a16:creationId xmlns:a16="http://schemas.microsoft.com/office/drawing/2014/main" id="{74D2A58A-E74F-8B5F-83CE-6F6AF0BDE63B}"/>
                  </a:ext>
                </a:extLst>
              </p:cNvPr>
              <p:cNvSpPr/>
              <p:nvPr/>
            </p:nvSpPr>
            <p:spPr>
              <a:xfrm rot="5400000">
                <a:off x="1110603" y="340039"/>
                <a:ext cx="538080" cy="397668"/>
              </a:xfrm>
              <a:prstGeom prst="triangle">
                <a:avLst/>
              </a:prstGeom>
              <a:solidFill>
                <a:srgbClr val="F9CE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 dirty="0"/>
              </a:p>
            </p:txBody>
          </p:sp>
          <p:sp>
            <p:nvSpPr>
              <p:cNvPr id="26" name="Triangle isocèle 25">
                <a:extLst>
                  <a:ext uri="{FF2B5EF4-FFF2-40B4-BE49-F238E27FC236}">
                    <a16:creationId xmlns:a16="http://schemas.microsoft.com/office/drawing/2014/main" id="{ECCDEDAC-02B2-25F4-42DF-2B8B9922D37C}"/>
                  </a:ext>
                </a:extLst>
              </p:cNvPr>
              <p:cNvSpPr/>
              <p:nvPr/>
            </p:nvSpPr>
            <p:spPr>
              <a:xfrm rot="16200000">
                <a:off x="2004311" y="203384"/>
                <a:ext cx="210790" cy="142875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/>
              </a:p>
            </p:txBody>
          </p:sp>
          <p:sp>
            <p:nvSpPr>
              <p:cNvPr id="27" name="Triangle isocèle 26">
                <a:extLst>
                  <a:ext uri="{FF2B5EF4-FFF2-40B4-BE49-F238E27FC236}">
                    <a16:creationId xmlns:a16="http://schemas.microsoft.com/office/drawing/2014/main" id="{D2945DA5-7512-1EC0-1CFA-E95754B0A900}"/>
                  </a:ext>
                </a:extLst>
              </p:cNvPr>
              <p:cNvSpPr/>
              <p:nvPr/>
            </p:nvSpPr>
            <p:spPr>
              <a:xfrm rot="16200000">
                <a:off x="1105797" y="82573"/>
                <a:ext cx="538080" cy="397668"/>
              </a:xfrm>
              <a:prstGeom prst="triangle">
                <a:avLst/>
              </a:prstGeom>
              <a:solidFill>
                <a:srgbClr val="F9CE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/>
              </a:p>
            </p:txBody>
          </p:sp>
          <p:sp>
            <p:nvSpPr>
              <p:cNvPr id="28" name="Triangle isocèle 27">
                <a:extLst>
                  <a:ext uri="{FF2B5EF4-FFF2-40B4-BE49-F238E27FC236}">
                    <a16:creationId xmlns:a16="http://schemas.microsoft.com/office/drawing/2014/main" id="{2310CD98-3902-5E3F-D75A-7285388F3F38}"/>
                  </a:ext>
                </a:extLst>
              </p:cNvPr>
              <p:cNvSpPr/>
              <p:nvPr/>
            </p:nvSpPr>
            <p:spPr>
              <a:xfrm rot="5400000">
                <a:off x="1502295" y="80227"/>
                <a:ext cx="538080" cy="397668"/>
              </a:xfrm>
              <a:prstGeom prst="triangle">
                <a:avLst/>
              </a:prstGeom>
              <a:solidFill>
                <a:srgbClr val="0081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 dirty="0"/>
              </a:p>
            </p:txBody>
          </p:sp>
          <p:sp>
            <p:nvSpPr>
              <p:cNvPr id="29" name="Triangle isocèle 28">
                <a:extLst>
                  <a:ext uri="{FF2B5EF4-FFF2-40B4-BE49-F238E27FC236}">
                    <a16:creationId xmlns:a16="http://schemas.microsoft.com/office/drawing/2014/main" id="{8107BB20-3A1D-3635-013D-C5EA3A76202E}"/>
                  </a:ext>
                </a:extLst>
              </p:cNvPr>
              <p:cNvSpPr/>
              <p:nvPr/>
            </p:nvSpPr>
            <p:spPr>
              <a:xfrm rot="5400000">
                <a:off x="1601535" y="889497"/>
                <a:ext cx="210790" cy="142875"/>
              </a:xfrm>
              <a:prstGeom prst="triangle">
                <a:avLst/>
              </a:prstGeom>
              <a:solidFill>
                <a:srgbClr val="F9CE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A1186B8-F9FF-BC83-142D-7E9ED3F939F7}"/>
                </a:ext>
              </a:extLst>
            </p:cNvPr>
            <p:cNvSpPr/>
            <p:nvPr/>
          </p:nvSpPr>
          <p:spPr>
            <a:xfrm rot="10800000">
              <a:off x="2155" y="-333073"/>
              <a:ext cx="2613804" cy="320387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/>
            </a:p>
          </p:txBody>
        </p:sp>
      </p:grpSp>
      <p:pic>
        <p:nvPicPr>
          <p:cNvPr id="96" name="Image 95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86395547-734A-2525-FD23-BDF978C1DB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7"/>
          <a:stretch/>
        </p:blipFill>
        <p:spPr>
          <a:xfrm>
            <a:off x="199340" y="4380343"/>
            <a:ext cx="820387" cy="692180"/>
          </a:xfrm>
          <a:prstGeom prst="rect">
            <a:avLst/>
          </a:prstGeom>
        </p:spPr>
      </p:pic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82E6C4D7-E0E1-455A-FBC7-285AEF64FA7B}"/>
              </a:ext>
            </a:extLst>
          </p:cNvPr>
          <p:cNvGrpSpPr/>
          <p:nvPr/>
        </p:nvGrpSpPr>
        <p:grpSpPr>
          <a:xfrm>
            <a:off x="1190664" y="3524193"/>
            <a:ext cx="5560791" cy="2670867"/>
            <a:chOff x="304418" y="4253880"/>
            <a:chExt cx="5560791" cy="2670867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A5F9740-666A-79B7-F019-EE475C4BF92D}"/>
                </a:ext>
              </a:extLst>
            </p:cNvPr>
            <p:cNvSpPr/>
            <p:nvPr/>
          </p:nvSpPr>
          <p:spPr>
            <a:xfrm>
              <a:off x="354776" y="4253880"/>
              <a:ext cx="97532" cy="2670867"/>
            </a:xfrm>
            <a:prstGeom prst="rect">
              <a:avLst/>
            </a:prstGeom>
            <a:solidFill>
              <a:srgbClr val="CC5856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>
                <a:solidFill>
                  <a:srgbClr val="CC5856"/>
                </a:solidFill>
              </a:endParaRPr>
            </a:p>
          </p:txBody>
        </p:sp>
        <p:grpSp>
          <p:nvGrpSpPr>
            <p:cNvPr id="112" name="Groupe 111">
              <a:extLst>
                <a:ext uri="{FF2B5EF4-FFF2-40B4-BE49-F238E27FC236}">
                  <a16:creationId xmlns:a16="http://schemas.microsoft.com/office/drawing/2014/main" id="{B35B9A4A-DDE9-022C-67FD-96098240AB35}"/>
                </a:ext>
              </a:extLst>
            </p:cNvPr>
            <p:cNvGrpSpPr/>
            <p:nvPr/>
          </p:nvGrpSpPr>
          <p:grpSpPr>
            <a:xfrm>
              <a:off x="304418" y="4300535"/>
              <a:ext cx="5560791" cy="584775"/>
              <a:chOff x="304418" y="4300535"/>
              <a:chExt cx="5560791" cy="584775"/>
            </a:xfrm>
          </p:grpSpPr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13CC01C6-E1D6-169A-DFD2-EBFA96FE0F7D}"/>
                  </a:ext>
                </a:extLst>
              </p:cNvPr>
              <p:cNvSpPr txBox="1"/>
              <p:nvPr/>
            </p:nvSpPr>
            <p:spPr>
              <a:xfrm>
                <a:off x="516724" y="4300535"/>
                <a:ext cx="534848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b="1" dirty="0"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Plusieurs versions possibles</a:t>
                </a:r>
                <a:r>
                  <a:rPr lang="fr-FR" sz="1600" dirty="0"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d’un même document</a:t>
                </a:r>
              </a:p>
              <a:p>
                <a:r>
                  <a:rPr lang="fr-FR" sz="1600" i="1" dirty="0">
                    <a:solidFill>
                      <a:srgbClr val="CC5856"/>
                    </a:solidFill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  <a:sym typeface="Symbol" panose="05050102010706020507" pitchFamily="18" charset="2"/>
                  </a:rPr>
                  <a:t>2 versions pour EAI, +10 pour BS</a:t>
                </a:r>
                <a:r>
                  <a:rPr lang="fr-FR" sz="1600" i="1" dirty="0">
                    <a:solidFill>
                      <a:srgbClr val="CC5856"/>
                    </a:solidFill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</a:t>
                </a:r>
              </a:p>
            </p:txBody>
          </p:sp>
          <p:sp>
            <p:nvSpPr>
              <p:cNvPr id="98" name="Ellipse 97">
                <a:extLst>
                  <a:ext uri="{FF2B5EF4-FFF2-40B4-BE49-F238E27FC236}">
                    <a16:creationId xmlns:a16="http://schemas.microsoft.com/office/drawing/2014/main" id="{54E62268-AFC2-4F8A-9FE4-05CCAFF7F9EB}"/>
                  </a:ext>
                </a:extLst>
              </p:cNvPr>
              <p:cNvSpPr/>
              <p:nvPr/>
            </p:nvSpPr>
            <p:spPr>
              <a:xfrm>
                <a:off x="304418" y="4382732"/>
                <a:ext cx="188513" cy="201397"/>
              </a:xfrm>
              <a:prstGeom prst="ellipse">
                <a:avLst/>
              </a:prstGeom>
              <a:solidFill>
                <a:srgbClr val="CC5856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 dirty="0"/>
              </a:p>
            </p:txBody>
          </p:sp>
        </p:grpSp>
      </p:grpSp>
      <p:grpSp>
        <p:nvGrpSpPr>
          <p:cNvPr id="113" name="Groupe 112">
            <a:extLst>
              <a:ext uri="{FF2B5EF4-FFF2-40B4-BE49-F238E27FC236}">
                <a16:creationId xmlns:a16="http://schemas.microsoft.com/office/drawing/2014/main" id="{61C653A1-66B1-847B-0A59-B8AB1FB0C427}"/>
              </a:ext>
            </a:extLst>
          </p:cNvPr>
          <p:cNvGrpSpPr/>
          <p:nvPr/>
        </p:nvGrpSpPr>
        <p:grpSpPr>
          <a:xfrm>
            <a:off x="1188756" y="4220966"/>
            <a:ext cx="6045431" cy="338554"/>
            <a:chOff x="307862" y="4645136"/>
            <a:chExt cx="6045431" cy="338554"/>
          </a:xfrm>
        </p:grpSpPr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B51B21D6-DA8A-8731-F069-0F4BFBC4B11B}"/>
                </a:ext>
              </a:extLst>
            </p:cNvPr>
            <p:cNvSpPr txBox="1"/>
            <p:nvPr/>
          </p:nvSpPr>
          <p:spPr>
            <a:xfrm>
              <a:off x="548641" y="4645136"/>
              <a:ext cx="58046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Un document peut ne </a:t>
              </a:r>
              <a:r>
                <a:rPr lang="fr-FR" sz="1600" b="1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pas correspondre au type </a:t>
              </a:r>
              <a:r>
                <a:rPr lang="fr-FR" sz="16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indiqué</a:t>
              </a:r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82EE6000-9FF4-AEFD-F893-8C4A585E1320}"/>
                </a:ext>
              </a:extLst>
            </p:cNvPr>
            <p:cNvSpPr/>
            <p:nvPr/>
          </p:nvSpPr>
          <p:spPr>
            <a:xfrm>
              <a:off x="307862" y="4713715"/>
              <a:ext cx="188513" cy="201397"/>
            </a:xfrm>
            <a:prstGeom prst="ellipse">
              <a:avLst/>
            </a:prstGeom>
            <a:solidFill>
              <a:srgbClr val="CC585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</p:grpSp>
      <p:grpSp>
        <p:nvGrpSpPr>
          <p:cNvPr id="114" name="Groupe 113">
            <a:extLst>
              <a:ext uri="{FF2B5EF4-FFF2-40B4-BE49-F238E27FC236}">
                <a16:creationId xmlns:a16="http://schemas.microsoft.com/office/drawing/2014/main" id="{53FC12FB-7BF0-693D-B4EB-0C3ED58BAC5B}"/>
              </a:ext>
            </a:extLst>
          </p:cNvPr>
          <p:cNvGrpSpPr/>
          <p:nvPr/>
        </p:nvGrpSpPr>
        <p:grpSpPr>
          <a:xfrm>
            <a:off x="1188756" y="4762836"/>
            <a:ext cx="4734335" cy="338554"/>
            <a:chOff x="307862" y="5004841"/>
            <a:chExt cx="4734335" cy="338554"/>
          </a:xfrm>
        </p:grpSpPr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BF5441A1-1C59-B697-C00B-A36A2C69DCAC}"/>
                </a:ext>
              </a:extLst>
            </p:cNvPr>
            <p:cNvSpPr txBox="1"/>
            <p:nvPr/>
          </p:nvSpPr>
          <p:spPr>
            <a:xfrm>
              <a:off x="556484" y="5004841"/>
              <a:ext cx="44857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Nombre de pages variable </a:t>
              </a:r>
              <a:endParaRPr lang="fr-FR" sz="1600" b="1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endParaRPr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A977D548-F9CB-6472-B7CD-D58CD2A7662E}"/>
                </a:ext>
              </a:extLst>
            </p:cNvPr>
            <p:cNvSpPr/>
            <p:nvPr/>
          </p:nvSpPr>
          <p:spPr>
            <a:xfrm>
              <a:off x="307862" y="5049614"/>
              <a:ext cx="188513" cy="194235"/>
            </a:xfrm>
            <a:prstGeom prst="ellipse">
              <a:avLst/>
            </a:prstGeom>
            <a:solidFill>
              <a:srgbClr val="CC585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</p:grpSp>
      <p:grpSp>
        <p:nvGrpSpPr>
          <p:cNvPr id="116" name="Groupe 115">
            <a:extLst>
              <a:ext uri="{FF2B5EF4-FFF2-40B4-BE49-F238E27FC236}">
                <a16:creationId xmlns:a16="http://schemas.microsoft.com/office/drawing/2014/main" id="{A05F21CE-D64F-CFBA-8FB5-758A70F0B7FA}"/>
              </a:ext>
            </a:extLst>
          </p:cNvPr>
          <p:cNvGrpSpPr/>
          <p:nvPr/>
        </p:nvGrpSpPr>
        <p:grpSpPr>
          <a:xfrm>
            <a:off x="1199995" y="5231336"/>
            <a:ext cx="6126963" cy="338554"/>
            <a:chOff x="313748" y="5344278"/>
            <a:chExt cx="6126963" cy="338554"/>
          </a:xfrm>
        </p:grpSpPr>
        <p:sp>
          <p:nvSpPr>
            <p:cNvPr id="69" name="ZoneTexte 68">
              <a:extLst>
                <a:ext uri="{FF2B5EF4-FFF2-40B4-BE49-F238E27FC236}">
                  <a16:creationId xmlns:a16="http://schemas.microsoft.com/office/drawing/2014/main" id="{0DBD84E8-127E-154D-801E-DDCC8273DEFB}"/>
                </a:ext>
              </a:extLst>
            </p:cNvPr>
            <p:cNvSpPr txBox="1"/>
            <p:nvPr/>
          </p:nvSpPr>
          <p:spPr>
            <a:xfrm>
              <a:off x="555342" y="5344278"/>
              <a:ext cx="58853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La signature ne se trouve </a:t>
              </a:r>
              <a:r>
                <a:rPr lang="fr-FR" sz="1600" b="1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pas toujours sur la même page</a:t>
              </a:r>
              <a:endParaRPr lang="fr-FR" sz="16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endParaRPr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F1283EE0-FA0E-DA2F-0C5C-D265603A5A61}"/>
                </a:ext>
              </a:extLst>
            </p:cNvPr>
            <p:cNvSpPr/>
            <p:nvPr/>
          </p:nvSpPr>
          <p:spPr>
            <a:xfrm>
              <a:off x="313748" y="5419304"/>
              <a:ext cx="188513" cy="194235"/>
            </a:xfrm>
            <a:prstGeom prst="ellipse">
              <a:avLst/>
            </a:prstGeom>
            <a:solidFill>
              <a:srgbClr val="CC585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</p:grpSp>
      <p:grpSp>
        <p:nvGrpSpPr>
          <p:cNvPr id="117" name="Groupe 116">
            <a:extLst>
              <a:ext uri="{FF2B5EF4-FFF2-40B4-BE49-F238E27FC236}">
                <a16:creationId xmlns:a16="http://schemas.microsoft.com/office/drawing/2014/main" id="{803E7DE7-5960-99E9-9E57-888105A6A391}"/>
              </a:ext>
            </a:extLst>
          </p:cNvPr>
          <p:cNvGrpSpPr/>
          <p:nvPr/>
        </p:nvGrpSpPr>
        <p:grpSpPr>
          <a:xfrm>
            <a:off x="1199995" y="5758309"/>
            <a:ext cx="6542198" cy="338554"/>
            <a:chOff x="312047" y="5743917"/>
            <a:chExt cx="6542198" cy="338554"/>
          </a:xfrm>
        </p:grpSpPr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C0800923-17AD-4B43-67CB-36C40B7D17D6}"/>
                </a:ext>
              </a:extLst>
            </p:cNvPr>
            <p:cNvSpPr txBox="1"/>
            <p:nvPr/>
          </p:nvSpPr>
          <p:spPr>
            <a:xfrm>
              <a:off x="535523" y="5743917"/>
              <a:ext cx="63187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Certains documents sont </a:t>
              </a:r>
              <a:r>
                <a:rPr lang="fr-FR" sz="1600" b="1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mal scannés </a:t>
              </a:r>
              <a:r>
                <a:rPr lang="fr-FR" sz="16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(</a:t>
              </a:r>
              <a:r>
                <a:rPr lang="fr-FR" sz="1600" dirty="0" err="1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rotationnés</a:t>
              </a:r>
              <a:r>
                <a:rPr lang="fr-FR" sz="16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, rognés…)</a:t>
              </a:r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093705D8-7372-A970-84E0-D65098C134FC}"/>
                </a:ext>
              </a:extLst>
            </p:cNvPr>
            <p:cNvSpPr/>
            <p:nvPr/>
          </p:nvSpPr>
          <p:spPr>
            <a:xfrm>
              <a:off x="312047" y="5788994"/>
              <a:ext cx="188513" cy="194235"/>
            </a:xfrm>
            <a:prstGeom prst="ellipse">
              <a:avLst/>
            </a:prstGeom>
            <a:solidFill>
              <a:srgbClr val="CC585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</p:grpSp>
      <p:grpSp>
        <p:nvGrpSpPr>
          <p:cNvPr id="66" name="Groupe 65">
            <a:extLst>
              <a:ext uri="{FF2B5EF4-FFF2-40B4-BE49-F238E27FC236}">
                <a16:creationId xmlns:a16="http://schemas.microsoft.com/office/drawing/2014/main" id="{1571538C-2B05-A13D-C363-FC794B77A038}"/>
              </a:ext>
            </a:extLst>
          </p:cNvPr>
          <p:cNvGrpSpPr/>
          <p:nvPr/>
        </p:nvGrpSpPr>
        <p:grpSpPr>
          <a:xfrm>
            <a:off x="2038268" y="640873"/>
            <a:ext cx="8856156" cy="553537"/>
            <a:chOff x="1161594" y="4589259"/>
            <a:chExt cx="8779338" cy="553537"/>
          </a:xfrm>
        </p:grpSpPr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062689C1-1A89-0651-7AFC-C883F3C24C84}"/>
                </a:ext>
              </a:extLst>
            </p:cNvPr>
            <p:cNvSpPr txBox="1"/>
            <p:nvPr/>
          </p:nvSpPr>
          <p:spPr>
            <a:xfrm>
              <a:off x="1293022" y="4680511"/>
              <a:ext cx="8647910" cy="3717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b="1" u="sng" dirty="0">
                  <a:solidFill>
                    <a:srgbClr val="CC5856"/>
                  </a:solidFill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Objectif </a:t>
              </a:r>
              <a:r>
                <a:rPr lang="en-US" b="1" dirty="0">
                  <a:solidFill>
                    <a:srgbClr val="CC5856"/>
                  </a:solidFill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:</a:t>
              </a:r>
              <a:r>
                <a:rPr lang="en-US" dirty="0">
                  <a:solidFill>
                    <a:srgbClr val="CC5856"/>
                  </a:solidFill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</a:t>
              </a:r>
              <a:r>
                <a:rPr lang="fr-FR" sz="1600" b="1" dirty="0"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Détecter</a:t>
              </a:r>
              <a:r>
                <a:rPr lang="fr-FR" sz="1600" dirty="0"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la présence d’une </a:t>
              </a:r>
              <a:r>
                <a:rPr lang="fr-FR" sz="1600" b="1" dirty="0"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signature</a:t>
              </a:r>
              <a:r>
                <a:rPr lang="fr-FR" sz="1600" dirty="0"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sur </a:t>
              </a:r>
              <a:r>
                <a:rPr lang="fr-FR" sz="1600" b="1" dirty="0"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plusieurs</a:t>
              </a:r>
              <a:r>
                <a:rPr lang="fr-FR" sz="1600" dirty="0"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fr-FR" sz="1600" b="1" dirty="0"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types</a:t>
              </a:r>
              <a:r>
                <a:rPr lang="fr-FR" sz="1600" dirty="0"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de documents PDF.</a:t>
              </a:r>
              <a:endParaRPr lang="fr-FR" sz="1600" dirty="0">
                <a:effectLst/>
                <a:latin typeface="Avenir Next LT Pro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3C0E2DA-3150-C8D0-787B-595B268CAE4C}"/>
                </a:ext>
              </a:extLst>
            </p:cNvPr>
            <p:cNvSpPr/>
            <p:nvPr/>
          </p:nvSpPr>
          <p:spPr>
            <a:xfrm>
              <a:off x="1161594" y="4589259"/>
              <a:ext cx="8647911" cy="553537"/>
            </a:xfrm>
            <a:prstGeom prst="rect">
              <a:avLst/>
            </a:prstGeom>
            <a:noFill/>
            <a:ln w="28575">
              <a:solidFill>
                <a:srgbClr val="CC585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 dirty="0">
                <a:solidFill>
                  <a:srgbClr val="CC5856"/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78" name="ZoneTexte 77">
            <a:extLst>
              <a:ext uri="{FF2B5EF4-FFF2-40B4-BE49-F238E27FC236}">
                <a16:creationId xmlns:a16="http://schemas.microsoft.com/office/drawing/2014/main" id="{C4413386-3552-A983-E867-C64D84DEAFA5}"/>
              </a:ext>
            </a:extLst>
          </p:cNvPr>
          <p:cNvSpPr txBox="1"/>
          <p:nvPr/>
        </p:nvSpPr>
        <p:spPr>
          <a:xfrm>
            <a:off x="2393022" y="-109708"/>
            <a:ext cx="104445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500" dirty="0">
                <a:solidFill>
                  <a:srgbClr val="CC5856"/>
                </a:solidFill>
                <a:latin typeface="Century Gothic" panose="020B0502020202020204" pitchFamily="34" charset="0"/>
                <a:ea typeface="Cambria Math" panose="02040503050406030204" pitchFamily="18" charset="0"/>
              </a:rPr>
              <a:t>1</a:t>
            </a:r>
            <a:endParaRPr lang="fr-FR" sz="1500" dirty="0">
              <a:solidFill>
                <a:srgbClr val="CC5856"/>
              </a:solidFill>
              <a:latin typeface="Century Gothic" panose="020B0502020202020204" pitchFamily="34" charset="0"/>
              <a:ea typeface="Cambria Math" panose="02040503050406030204" pitchFamily="18" charset="0"/>
            </a:endParaRP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6BF3322D-6327-02B7-247F-8564AD9A80EA}"/>
              </a:ext>
            </a:extLst>
          </p:cNvPr>
          <p:cNvSpPr txBox="1"/>
          <p:nvPr/>
        </p:nvSpPr>
        <p:spPr>
          <a:xfrm>
            <a:off x="2729280" y="29766"/>
            <a:ext cx="1963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Introduction</a:t>
            </a:r>
            <a:endParaRPr lang="fr-FR" sz="2000" dirty="0">
              <a:latin typeface="Calibri Light" panose="020F030202020403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08CE3448-846A-2AA8-7F65-AC219F62D7EC}"/>
              </a:ext>
            </a:extLst>
          </p:cNvPr>
          <p:cNvSpPr/>
          <p:nvPr/>
        </p:nvSpPr>
        <p:spPr>
          <a:xfrm>
            <a:off x="11388334" y="34908"/>
            <a:ext cx="598303" cy="606056"/>
          </a:xfrm>
          <a:prstGeom prst="ellipse">
            <a:avLst/>
          </a:prstGeom>
          <a:noFill/>
          <a:ln w="9525">
            <a:solidFill>
              <a:srgbClr val="CC58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58AE60FA-368C-401C-1CB0-C4FBAEE7B1D0}"/>
              </a:ext>
            </a:extLst>
          </p:cNvPr>
          <p:cNvSpPr/>
          <p:nvPr/>
        </p:nvSpPr>
        <p:spPr>
          <a:xfrm>
            <a:off x="11464533" y="111108"/>
            <a:ext cx="445903" cy="453656"/>
          </a:xfrm>
          <a:prstGeom prst="ellipse">
            <a:avLst/>
          </a:prstGeom>
          <a:noFill/>
          <a:ln w="9525">
            <a:solidFill>
              <a:srgbClr val="CC58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7EAB8457-59B8-7720-32C7-A287F81EA7CB}"/>
              </a:ext>
            </a:extLst>
          </p:cNvPr>
          <p:cNvSpPr/>
          <p:nvPr/>
        </p:nvSpPr>
        <p:spPr>
          <a:xfrm>
            <a:off x="11540732" y="187308"/>
            <a:ext cx="293503" cy="301256"/>
          </a:xfrm>
          <a:prstGeom prst="ellipse">
            <a:avLst/>
          </a:prstGeom>
          <a:solidFill>
            <a:srgbClr val="CC5856"/>
          </a:solidFill>
          <a:ln w="9525">
            <a:solidFill>
              <a:srgbClr val="CC58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95" name="Groupe 94">
            <a:extLst>
              <a:ext uri="{FF2B5EF4-FFF2-40B4-BE49-F238E27FC236}">
                <a16:creationId xmlns:a16="http://schemas.microsoft.com/office/drawing/2014/main" id="{7B2C0655-BD1F-6935-E89B-B44F5B00E5F9}"/>
              </a:ext>
            </a:extLst>
          </p:cNvPr>
          <p:cNvGrpSpPr/>
          <p:nvPr/>
        </p:nvGrpSpPr>
        <p:grpSpPr>
          <a:xfrm>
            <a:off x="2287526" y="1308152"/>
            <a:ext cx="4946662" cy="584775"/>
            <a:chOff x="1093336" y="2685898"/>
            <a:chExt cx="7810895" cy="347136"/>
          </a:xfrm>
        </p:grpSpPr>
        <p:sp>
          <p:nvSpPr>
            <p:cNvPr id="102" name="ZoneTexte 101">
              <a:extLst>
                <a:ext uri="{FF2B5EF4-FFF2-40B4-BE49-F238E27FC236}">
                  <a16:creationId xmlns:a16="http://schemas.microsoft.com/office/drawing/2014/main" id="{CEB5929A-88BE-20C8-6C3A-4D0EA488BDAF}"/>
                </a:ext>
              </a:extLst>
            </p:cNvPr>
            <p:cNvSpPr txBox="1"/>
            <p:nvPr/>
          </p:nvSpPr>
          <p:spPr>
            <a:xfrm>
              <a:off x="2041404" y="2685898"/>
              <a:ext cx="6862827" cy="3471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Automatiser</a:t>
              </a:r>
              <a:r>
                <a:rPr lang="fr-FR" sz="16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le </a:t>
              </a:r>
              <a:r>
                <a:rPr lang="fr-FR" sz="1600" b="1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contrôle des documents </a:t>
              </a:r>
            </a:p>
            <a:p>
              <a:r>
                <a:rPr lang="fr-FR" sz="16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qui était manuel et non exhaustif</a:t>
              </a:r>
            </a:p>
          </p:txBody>
        </p:sp>
        <p:cxnSp>
          <p:nvCxnSpPr>
            <p:cNvPr id="105" name="Connecteur droit 104">
              <a:extLst>
                <a:ext uri="{FF2B5EF4-FFF2-40B4-BE49-F238E27FC236}">
                  <a16:creationId xmlns:a16="http://schemas.microsoft.com/office/drawing/2014/main" id="{0CF88C89-F2C1-1147-92AA-252997C0CB44}"/>
                </a:ext>
              </a:extLst>
            </p:cNvPr>
            <p:cNvCxnSpPr/>
            <p:nvPr/>
          </p:nvCxnSpPr>
          <p:spPr>
            <a:xfrm>
              <a:off x="1093336" y="2858915"/>
              <a:ext cx="616672" cy="0"/>
            </a:xfrm>
            <a:prstGeom prst="line">
              <a:avLst/>
            </a:prstGeom>
            <a:ln w="57150" cap="rnd" cmpd="sng">
              <a:solidFill>
                <a:srgbClr val="CC5856"/>
              </a:solidFill>
              <a:headEnd type="none"/>
              <a:tailEnd type="arrow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71D51D4-7F36-6D34-8A47-1D0C8EBDE0AF}"/>
              </a:ext>
            </a:extLst>
          </p:cNvPr>
          <p:cNvSpPr/>
          <p:nvPr/>
        </p:nvSpPr>
        <p:spPr>
          <a:xfrm>
            <a:off x="-5186" y="2075843"/>
            <a:ext cx="12191999" cy="453656"/>
          </a:xfrm>
          <a:prstGeom prst="rect">
            <a:avLst/>
          </a:prstGeom>
          <a:solidFill>
            <a:srgbClr val="DBE1E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0B3F53E0-4ED2-8B20-B3BF-C48A38E653E7}"/>
              </a:ext>
            </a:extLst>
          </p:cNvPr>
          <p:cNvSpPr txBox="1"/>
          <p:nvPr/>
        </p:nvSpPr>
        <p:spPr>
          <a:xfrm>
            <a:off x="101293" y="1974691"/>
            <a:ext cx="104445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500" dirty="0">
                <a:solidFill>
                  <a:srgbClr val="CC5856"/>
                </a:solidFill>
                <a:latin typeface="Century Gothic" panose="020B0502020202020204" pitchFamily="34" charset="0"/>
                <a:ea typeface="Cambria Math" panose="02040503050406030204" pitchFamily="18" charset="0"/>
              </a:rPr>
              <a:t>2</a:t>
            </a:r>
            <a:endParaRPr lang="fr-FR" sz="1500" dirty="0">
              <a:solidFill>
                <a:srgbClr val="CC5856"/>
              </a:solidFill>
              <a:latin typeface="Century Gothic" panose="020B0502020202020204" pitchFamily="34" charset="0"/>
              <a:ea typeface="Cambria Math" panose="02040503050406030204" pitchFamily="18" charset="0"/>
            </a:endParaRPr>
          </a:p>
        </p:txBody>
      </p:sp>
      <p:sp>
        <p:nvSpPr>
          <p:cNvPr id="118" name="ZoneTexte 117">
            <a:extLst>
              <a:ext uri="{FF2B5EF4-FFF2-40B4-BE49-F238E27FC236}">
                <a16:creationId xmlns:a16="http://schemas.microsoft.com/office/drawing/2014/main" id="{4380BE2C-3649-E811-31CA-1A93B0E4795A}"/>
              </a:ext>
            </a:extLst>
          </p:cNvPr>
          <p:cNvSpPr txBox="1"/>
          <p:nvPr/>
        </p:nvSpPr>
        <p:spPr>
          <a:xfrm>
            <a:off x="456225" y="2137545"/>
            <a:ext cx="3558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Présentation des données</a:t>
            </a:r>
            <a:endParaRPr lang="fr-FR" sz="2000" dirty="0">
              <a:latin typeface="Calibri Light" panose="020F030202020403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352F7751-046A-4C1C-AA36-6D91040C02F8}"/>
              </a:ext>
            </a:extLst>
          </p:cNvPr>
          <p:cNvSpPr txBox="1"/>
          <p:nvPr/>
        </p:nvSpPr>
        <p:spPr>
          <a:xfrm>
            <a:off x="101293" y="2840662"/>
            <a:ext cx="6501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Vérifier la signature </a:t>
            </a:r>
            <a:r>
              <a:rPr lang="fr-FR" sz="1600" b="1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sur plusieurs types</a:t>
            </a:r>
            <a:r>
              <a:rPr lang="fr-FR" sz="16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 de documents </a:t>
            </a:r>
            <a:r>
              <a:rPr lang="fr-FR" sz="1600" b="1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possibles :</a:t>
            </a:r>
          </a:p>
        </p:txBody>
      </p:sp>
      <p:grpSp>
        <p:nvGrpSpPr>
          <p:cNvPr id="92" name="Groupe 91">
            <a:extLst>
              <a:ext uri="{FF2B5EF4-FFF2-40B4-BE49-F238E27FC236}">
                <a16:creationId xmlns:a16="http://schemas.microsoft.com/office/drawing/2014/main" id="{F407593C-1B6C-97EA-4338-54A6DC6DEB98}"/>
              </a:ext>
            </a:extLst>
          </p:cNvPr>
          <p:cNvGrpSpPr/>
          <p:nvPr/>
        </p:nvGrpSpPr>
        <p:grpSpPr>
          <a:xfrm>
            <a:off x="8112199" y="1440503"/>
            <a:ext cx="1824162" cy="2579631"/>
            <a:chOff x="6035955" y="558210"/>
            <a:chExt cx="1824162" cy="2579631"/>
          </a:xfrm>
        </p:grpSpPr>
        <p:grpSp>
          <p:nvGrpSpPr>
            <p:cNvPr id="83" name="Groupe 82">
              <a:extLst>
                <a:ext uri="{FF2B5EF4-FFF2-40B4-BE49-F238E27FC236}">
                  <a16:creationId xmlns:a16="http://schemas.microsoft.com/office/drawing/2014/main" id="{E5E034D5-11A8-686A-6DF6-76185765015D}"/>
                </a:ext>
              </a:extLst>
            </p:cNvPr>
            <p:cNvGrpSpPr/>
            <p:nvPr/>
          </p:nvGrpSpPr>
          <p:grpSpPr>
            <a:xfrm>
              <a:off x="6035955" y="558210"/>
              <a:ext cx="1824162" cy="2579631"/>
              <a:chOff x="6212332" y="574652"/>
              <a:chExt cx="1824162" cy="2579631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pic>
            <p:nvPicPr>
              <p:cNvPr id="3" name="Image 2" descr="Une image contenant texte, Appareils électroniques, capture d’écran, Police&#10;&#10;Description générée automatiquement">
                <a:extLst>
                  <a:ext uri="{FF2B5EF4-FFF2-40B4-BE49-F238E27FC236}">
                    <a16:creationId xmlns:a16="http://schemas.microsoft.com/office/drawing/2014/main" id="{4622CAC2-E60B-8800-91BE-A42131F379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12332" y="574652"/>
                <a:ext cx="1824162" cy="2578533"/>
              </a:xfrm>
              <a:prstGeom prst="rect">
                <a:avLst/>
              </a:prstGeom>
            </p:spPr>
          </p:pic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3E3C4BE9-1194-7093-337E-93E18F6C7F20}"/>
                  </a:ext>
                </a:extLst>
              </p:cNvPr>
              <p:cNvSpPr/>
              <p:nvPr/>
            </p:nvSpPr>
            <p:spPr>
              <a:xfrm>
                <a:off x="6212332" y="584271"/>
                <a:ext cx="1824162" cy="257001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 dirty="0"/>
              </a:p>
            </p:txBody>
          </p:sp>
        </p:grpSp>
        <p:sp>
          <p:nvSpPr>
            <p:cNvPr id="79" name="ZoneTexte 78">
              <a:extLst>
                <a:ext uri="{FF2B5EF4-FFF2-40B4-BE49-F238E27FC236}">
                  <a16:creationId xmlns:a16="http://schemas.microsoft.com/office/drawing/2014/main" id="{B2D4DDC3-2EF4-E471-8FA8-71E7A879068A}"/>
                </a:ext>
              </a:extLst>
            </p:cNvPr>
            <p:cNvSpPr txBox="1"/>
            <p:nvPr/>
          </p:nvSpPr>
          <p:spPr>
            <a:xfrm>
              <a:off x="6096000" y="2755775"/>
              <a:ext cx="59188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1600" b="1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LEA</a:t>
              </a:r>
            </a:p>
          </p:txBody>
        </p:sp>
      </p:grpSp>
      <p:grpSp>
        <p:nvGrpSpPr>
          <p:cNvPr id="93" name="Groupe 92">
            <a:extLst>
              <a:ext uri="{FF2B5EF4-FFF2-40B4-BE49-F238E27FC236}">
                <a16:creationId xmlns:a16="http://schemas.microsoft.com/office/drawing/2014/main" id="{D94455A1-9C05-FD46-A92A-6FB01C502C44}"/>
              </a:ext>
            </a:extLst>
          </p:cNvPr>
          <p:cNvGrpSpPr/>
          <p:nvPr/>
        </p:nvGrpSpPr>
        <p:grpSpPr>
          <a:xfrm>
            <a:off x="10074781" y="1450179"/>
            <a:ext cx="1825572" cy="2571358"/>
            <a:chOff x="8074192" y="565385"/>
            <a:chExt cx="1825572" cy="2571358"/>
          </a:xfrm>
        </p:grpSpPr>
        <p:grpSp>
          <p:nvGrpSpPr>
            <p:cNvPr id="90" name="Groupe 89">
              <a:extLst>
                <a:ext uri="{FF2B5EF4-FFF2-40B4-BE49-F238E27FC236}">
                  <a16:creationId xmlns:a16="http://schemas.microsoft.com/office/drawing/2014/main" id="{7A450B33-48B5-5B87-8E32-646D26C11942}"/>
                </a:ext>
              </a:extLst>
            </p:cNvPr>
            <p:cNvGrpSpPr/>
            <p:nvPr/>
          </p:nvGrpSpPr>
          <p:grpSpPr>
            <a:xfrm>
              <a:off x="8074192" y="565385"/>
              <a:ext cx="1825572" cy="2571358"/>
              <a:chOff x="7056360" y="753718"/>
              <a:chExt cx="1825572" cy="2571358"/>
            </a:xfrm>
          </p:grpSpPr>
          <p:pic>
            <p:nvPicPr>
              <p:cNvPr id="75" name="Image 74" descr="Une image contenant texte, lettre, document, capture d’écran&#10;&#10;Description générée automatiquement">
                <a:extLst>
                  <a:ext uri="{FF2B5EF4-FFF2-40B4-BE49-F238E27FC236}">
                    <a16:creationId xmlns:a16="http://schemas.microsoft.com/office/drawing/2014/main" id="{B584B336-D096-95B7-EDB4-C2D7456F20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6360" y="755064"/>
                <a:ext cx="1824162" cy="257001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EB95876A-E70E-B584-87EB-E55F4306E2E8}"/>
                  </a:ext>
                </a:extLst>
              </p:cNvPr>
              <p:cNvSpPr/>
              <p:nvPr/>
            </p:nvSpPr>
            <p:spPr>
              <a:xfrm>
                <a:off x="7057770" y="753718"/>
                <a:ext cx="1824162" cy="257001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 dirty="0"/>
              </a:p>
            </p:txBody>
          </p:sp>
        </p:grpSp>
        <p:sp>
          <p:nvSpPr>
            <p:cNvPr id="80" name="ZoneTexte 79">
              <a:extLst>
                <a:ext uri="{FF2B5EF4-FFF2-40B4-BE49-F238E27FC236}">
                  <a16:creationId xmlns:a16="http://schemas.microsoft.com/office/drawing/2014/main" id="{4B8602E7-8752-B638-5FDF-CADBBB054C0C}"/>
                </a:ext>
              </a:extLst>
            </p:cNvPr>
            <p:cNvSpPr txBox="1"/>
            <p:nvPr/>
          </p:nvSpPr>
          <p:spPr>
            <a:xfrm>
              <a:off x="8120872" y="2777966"/>
              <a:ext cx="64586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1600" b="1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EAI</a:t>
              </a:r>
            </a:p>
          </p:txBody>
        </p:sp>
      </p:grpSp>
      <p:grpSp>
        <p:nvGrpSpPr>
          <p:cNvPr id="94" name="Groupe 93">
            <a:extLst>
              <a:ext uri="{FF2B5EF4-FFF2-40B4-BE49-F238E27FC236}">
                <a16:creationId xmlns:a16="http://schemas.microsoft.com/office/drawing/2014/main" id="{5903FD98-35F4-C8F7-51ED-EECB8D6BAD71}"/>
              </a:ext>
            </a:extLst>
          </p:cNvPr>
          <p:cNvGrpSpPr/>
          <p:nvPr/>
        </p:nvGrpSpPr>
        <p:grpSpPr>
          <a:xfrm>
            <a:off x="8123300" y="4131007"/>
            <a:ext cx="1824162" cy="2572309"/>
            <a:chOff x="10117181" y="578662"/>
            <a:chExt cx="1824162" cy="2572309"/>
          </a:xfrm>
        </p:grpSpPr>
        <p:grpSp>
          <p:nvGrpSpPr>
            <p:cNvPr id="91" name="Groupe 90">
              <a:extLst>
                <a:ext uri="{FF2B5EF4-FFF2-40B4-BE49-F238E27FC236}">
                  <a16:creationId xmlns:a16="http://schemas.microsoft.com/office/drawing/2014/main" id="{EE14989D-5F26-5520-5E6C-54B585A81810}"/>
                </a:ext>
              </a:extLst>
            </p:cNvPr>
            <p:cNvGrpSpPr/>
            <p:nvPr/>
          </p:nvGrpSpPr>
          <p:grpSpPr>
            <a:xfrm>
              <a:off x="10117181" y="578662"/>
              <a:ext cx="1824162" cy="2572309"/>
              <a:chOff x="8968327" y="701180"/>
              <a:chExt cx="1824162" cy="2572309"/>
            </a:xfrm>
          </p:grpSpPr>
          <p:pic>
            <p:nvPicPr>
              <p:cNvPr id="77" name="Image 76" descr="Une image contenant texte, capture d’écran, lettre, papier&#10;&#10;Description générée automatiquement">
                <a:extLst>
                  <a:ext uri="{FF2B5EF4-FFF2-40B4-BE49-F238E27FC236}">
                    <a16:creationId xmlns:a16="http://schemas.microsoft.com/office/drawing/2014/main" id="{572687DC-F324-412F-25F8-5B6DAE357C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70376" y="701180"/>
                <a:ext cx="1822113" cy="257001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EE9225AC-0074-FD67-7600-EF7D5E7D28EF}"/>
                  </a:ext>
                </a:extLst>
              </p:cNvPr>
              <p:cNvSpPr/>
              <p:nvPr/>
            </p:nvSpPr>
            <p:spPr>
              <a:xfrm>
                <a:off x="8968327" y="703477"/>
                <a:ext cx="1824162" cy="257001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 dirty="0"/>
              </a:p>
            </p:txBody>
          </p:sp>
        </p:grpSp>
        <p:sp>
          <p:nvSpPr>
            <p:cNvPr id="81" name="ZoneTexte 80">
              <a:extLst>
                <a:ext uri="{FF2B5EF4-FFF2-40B4-BE49-F238E27FC236}">
                  <a16:creationId xmlns:a16="http://schemas.microsoft.com/office/drawing/2014/main" id="{793F6B01-51FF-2B15-B156-0CF7D6815286}"/>
                </a:ext>
              </a:extLst>
            </p:cNvPr>
            <p:cNvSpPr txBox="1"/>
            <p:nvPr/>
          </p:nvSpPr>
          <p:spPr>
            <a:xfrm>
              <a:off x="10153731" y="2781713"/>
              <a:ext cx="48853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1600" b="1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BS</a:t>
              </a:r>
            </a:p>
          </p:txBody>
        </p:sp>
      </p:grpSp>
      <p:grpSp>
        <p:nvGrpSpPr>
          <p:cNvPr id="148" name="Groupe 147">
            <a:extLst>
              <a:ext uri="{FF2B5EF4-FFF2-40B4-BE49-F238E27FC236}">
                <a16:creationId xmlns:a16="http://schemas.microsoft.com/office/drawing/2014/main" id="{0CBC7D17-FC98-B8B0-36FA-0F332C2A8717}"/>
              </a:ext>
            </a:extLst>
          </p:cNvPr>
          <p:cNvGrpSpPr/>
          <p:nvPr/>
        </p:nvGrpSpPr>
        <p:grpSpPr>
          <a:xfrm>
            <a:off x="10078847" y="4132573"/>
            <a:ext cx="1824162" cy="2570012"/>
            <a:chOff x="8544983" y="3010116"/>
            <a:chExt cx="1824162" cy="2570012"/>
          </a:xfrm>
        </p:grpSpPr>
        <p:grpSp>
          <p:nvGrpSpPr>
            <p:cNvPr id="146" name="Groupe 145">
              <a:extLst>
                <a:ext uri="{FF2B5EF4-FFF2-40B4-BE49-F238E27FC236}">
                  <a16:creationId xmlns:a16="http://schemas.microsoft.com/office/drawing/2014/main" id="{69A3CD97-A2E3-A6E1-2096-D8C62E8E4762}"/>
                </a:ext>
              </a:extLst>
            </p:cNvPr>
            <p:cNvGrpSpPr/>
            <p:nvPr/>
          </p:nvGrpSpPr>
          <p:grpSpPr>
            <a:xfrm>
              <a:off x="8544983" y="3010116"/>
              <a:ext cx="1824162" cy="2570012"/>
              <a:chOff x="8633907" y="3047905"/>
              <a:chExt cx="1824162" cy="257001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44" name="Image 143" descr="Une image contenant texte, lettre, écriture manuscrite, papier&#10;&#10;Description générée automatiquement">
                <a:extLst>
                  <a:ext uri="{FF2B5EF4-FFF2-40B4-BE49-F238E27FC236}">
                    <a16:creationId xmlns:a16="http://schemas.microsoft.com/office/drawing/2014/main" id="{2A886EB9-6204-36EB-5B50-0C57D4C322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202"/>
              <a:stretch/>
            </p:blipFill>
            <p:spPr>
              <a:xfrm>
                <a:off x="8636561" y="3047905"/>
                <a:ext cx="1808787" cy="2565710"/>
              </a:xfrm>
              <a:prstGeom prst="rect">
                <a:avLst/>
              </a:prstGeom>
            </p:spPr>
          </p:pic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5EFFCC1E-FC5D-7F69-C1C9-E5D2F87CBF13}"/>
                  </a:ext>
                </a:extLst>
              </p:cNvPr>
              <p:cNvSpPr/>
              <p:nvPr/>
            </p:nvSpPr>
            <p:spPr>
              <a:xfrm>
                <a:off x="8633907" y="3047905"/>
                <a:ext cx="1824162" cy="257001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 dirty="0"/>
              </a:p>
            </p:txBody>
          </p:sp>
        </p:grpSp>
        <p:sp>
          <p:nvSpPr>
            <p:cNvPr id="147" name="ZoneTexte 146">
              <a:extLst>
                <a:ext uri="{FF2B5EF4-FFF2-40B4-BE49-F238E27FC236}">
                  <a16:creationId xmlns:a16="http://schemas.microsoft.com/office/drawing/2014/main" id="{BF51357E-4AC9-6975-CF48-7806B665A39D}"/>
                </a:ext>
              </a:extLst>
            </p:cNvPr>
            <p:cNvSpPr txBox="1"/>
            <p:nvPr/>
          </p:nvSpPr>
          <p:spPr>
            <a:xfrm>
              <a:off x="8598437" y="5214282"/>
              <a:ext cx="104658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1600" b="1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QCF-QR</a:t>
              </a:r>
            </a:p>
          </p:txBody>
        </p:sp>
      </p:grpSp>
      <p:sp>
        <p:nvSpPr>
          <p:cNvPr id="30" name="ZoneTexte 29">
            <a:extLst>
              <a:ext uri="{FF2B5EF4-FFF2-40B4-BE49-F238E27FC236}">
                <a16:creationId xmlns:a16="http://schemas.microsoft.com/office/drawing/2014/main" id="{A1D7FC5F-87F9-1013-2ED4-D1C5C078A088}"/>
              </a:ext>
            </a:extLst>
          </p:cNvPr>
          <p:cNvSpPr txBox="1"/>
          <p:nvPr/>
        </p:nvSpPr>
        <p:spPr>
          <a:xfrm>
            <a:off x="11643762" y="6502791"/>
            <a:ext cx="52496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06376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09" grpId="0"/>
      <p:bldP spid="118" grpId="0"/>
      <p:bldP spid="6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e 69">
            <a:extLst>
              <a:ext uri="{FF2B5EF4-FFF2-40B4-BE49-F238E27FC236}">
                <a16:creationId xmlns:a16="http://schemas.microsoft.com/office/drawing/2014/main" id="{83DC07F1-10E3-20A1-5E2E-67AA56F8B3A9}"/>
              </a:ext>
            </a:extLst>
          </p:cNvPr>
          <p:cNvGrpSpPr/>
          <p:nvPr/>
        </p:nvGrpSpPr>
        <p:grpSpPr>
          <a:xfrm>
            <a:off x="84940" y="3306541"/>
            <a:ext cx="5545778" cy="3443750"/>
            <a:chOff x="5865379" y="314789"/>
            <a:chExt cx="5023612" cy="3300653"/>
          </a:xfrm>
        </p:grpSpPr>
        <p:grpSp>
          <p:nvGrpSpPr>
            <p:cNvPr id="71" name="Groupe 70">
              <a:extLst>
                <a:ext uri="{FF2B5EF4-FFF2-40B4-BE49-F238E27FC236}">
                  <a16:creationId xmlns:a16="http://schemas.microsoft.com/office/drawing/2014/main" id="{A8C7415A-CCBB-239C-9FCD-DFFCB03C62B3}"/>
                </a:ext>
              </a:extLst>
            </p:cNvPr>
            <p:cNvGrpSpPr/>
            <p:nvPr/>
          </p:nvGrpSpPr>
          <p:grpSpPr>
            <a:xfrm>
              <a:off x="5865379" y="314789"/>
              <a:ext cx="5023612" cy="3300653"/>
              <a:chOff x="6041756" y="331231"/>
              <a:chExt cx="5023612" cy="330065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pic>
            <p:nvPicPr>
              <p:cNvPr id="73" name="Image 72" descr="Une image contenant texte, Appareils électroniques, capture d’écran, Police&#10;&#10;Description générée automatiquement">
                <a:extLst>
                  <a:ext uri="{FF2B5EF4-FFF2-40B4-BE49-F238E27FC236}">
                    <a16:creationId xmlns:a16="http://schemas.microsoft.com/office/drawing/2014/main" id="{03DD0D05-D8FD-EE10-2148-313F6DFA21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21" b="51726"/>
              <a:stretch/>
            </p:blipFill>
            <p:spPr>
              <a:xfrm>
                <a:off x="6041756" y="331231"/>
                <a:ext cx="5015903" cy="3300653"/>
              </a:xfrm>
              <a:prstGeom prst="rect">
                <a:avLst/>
              </a:prstGeom>
            </p:spPr>
          </p:pic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44BCFA47-5361-04F3-BCDA-DB1C0ABFF14F}"/>
                  </a:ext>
                </a:extLst>
              </p:cNvPr>
              <p:cNvSpPr/>
              <p:nvPr/>
            </p:nvSpPr>
            <p:spPr>
              <a:xfrm>
                <a:off x="6041756" y="342738"/>
                <a:ext cx="5023612" cy="3289146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 dirty="0"/>
              </a:p>
            </p:txBody>
          </p:sp>
        </p:grpSp>
        <p:sp>
          <p:nvSpPr>
            <p:cNvPr id="72" name="ZoneTexte 71">
              <a:extLst>
                <a:ext uri="{FF2B5EF4-FFF2-40B4-BE49-F238E27FC236}">
                  <a16:creationId xmlns:a16="http://schemas.microsoft.com/office/drawing/2014/main" id="{29AF9980-CFBC-1F2A-BBAB-80ED4DF49D6E}"/>
                </a:ext>
              </a:extLst>
            </p:cNvPr>
            <p:cNvSpPr txBox="1"/>
            <p:nvPr/>
          </p:nvSpPr>
          <p:spPr>
            <a:xfrm>
              <a:off x="10230206" y="393462"/>
              <a:ext cx="59188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LEA</a:t>
              </a:r>
            </a:p>
          </p:txBody>
        </p:sp>
      </p:grp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C6914E94-D401-58DB-014E-A750A05F6A80}"/>
              </a:ext>
            </a:extLst>
          </p:cNvPr>
          <p:cNvGrpSpPr/>
          <p:nvPr/>
        </p:nvGrpSpPr>
        <p:grpSpPr>
          <a:xfrm>
            <a:off x="10280438" y="1163509"/>
            <a:ext cx="1734482" cy="2249614"/>
            <a:chOff x="10280438" y="1195513"/>
            <a:chExt cx="1734482" cy="2249614"/>
          </a:xfrm>
        </p:grpSpPr>
        <p:pic>
          <p:nvPicPr>
            <p:cNvPr id="45" name="Image 44" descr="Une image contenant texte, croquis, dessin, écriture manuscrite&#10;&#10;Description générée automatiquement">
              <a:extLst>
                <a:ext uri="{FF2B5EF4-FFF2-40B4-BE49-F238E27FC236}">
                  <a16:creationId xmlns:a16="http://schemas.microsoft.com/office/drawing/2014/main" id="{FAFBC00D-C4C6-08A5-0C18-8A592FF33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80438" y="1195513"/>
              <a:ext cx="1734482" cy="2249614"/>
            </a:xfrm>
            <a:prstGeom prst="rect">
              <a:avLst/>
            </a:prstGeom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5D85EAF-369D-24CE-3BC1-D171E1CE019D}"/>
                </a:ext>
              </a:extLst>
            </p:cNvPr>
            <p:cNvSpPr/>
            <p:nvPr/>
          </p:nvSpPr>
          <p:spPr>
            <a:xfrm>
              <a:off x="10434704" y="1195513"/>
              <a:ext cx="1551933" cy="2194661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D4C1152B-71BF-692D-4BC3-031E7AEA3F03}"/>
              </a:ext>
            </a:extLst>
          </p:cNvPr>
          <p:cNvSpPr/>
          <p:nvPr/>
        </p:nvSpPr>
        <p:spPr>
          <a:xfrm>
            <a:off x="0" y="-31767"/>
            <a:ext cx="12192000" cy="453656"/>
          </a:xfrm>
          <a:prstGeom prst="rect">
            <a:avLst/>
          </a:prstGeom>
          <a:solidFill>
            <a:srgbClr val="DBE1E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334D244E-1A1A-0EA7-D686-835C92C93F03}"/>
              </a:ext>
            </a:extLst>
          </p:cNvPr>
          <p:cNvGrpSpPr/>
          <p:nvPr/>
        </p:nvGrpSpPr>
        <p:grpSpPr>
          <a:xfrm>
            <a:off x="54241" y="-95505"/>
            <a:ext cx="6956613" cy="630942"/>
            <a:chOff x="84126" y="131907"/>
            <a:chExt cx="6956613" cy="630942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62A1782B-47BC-F101-01DB-A29F60A42483}"/>
                </a:ext>
              </a:extLst>
            </p:cNvPr>
            <p:cNvSpPr txBox="1"/>
            <p:nvPr/>
          </p:nvSpPr>
          <p:spPr>
            <a:xfrm>
              <a:off x="84126" y="131907"/>
              <a:ext cx="1044457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500" dirty="0">
                  <a:solidFill>
                    <a:srgbClr val="CC5856"/>
                  </a:solidFill>
                  <a:latin typeface="Century Gothic" panose="020B0502020202020204" pitchFamily="34" charset="0"/>
                  <a:ea typeface="Cambria Math" panose="02040503050406030204" pitchFamily="18" charset="0"/>
                </a:rPr>
                <a:t>3</a:t>
              </a:r>
              <a:endParaRPr lang="fr-FR" sz="1500" dirty="0">
                <a:solidFill>
                  <a:srgbClr val="CC5856"/>
                </a:solidFill>
                <a:latin typeface="Century Gothic" panose="020B0502020202020204" pitchFamily="34" charset="0"/>
                <a:ea typeface="Cambria Math" panose="02040503050406030204" pitchFamily="18" charset="0"/>
              </a:endParaRP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0B0937EE-F732-2C98-62F9-9A4742DBE831}"/>
                </a:ext>
              </a:extLst>
            </p:cNvPr>
            <p:cNvSpPr txBox="1"/>
            <p:nvPr/>
          </p:nvSpPr>
          <p:spPr>
            <a:xfrm>
              <a:off x="452478" y="255577"/>
              <a:ext cx="65882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Méthodes utilisées</a:t>
              </a:r>
              <a:endParaRPr lang="fr-FR" sz="2000" dirty="0">
                <a:latin typeface="Calibri Light" panose="020F0302020204030204" pitchFamily="34" charset="0"/>
                <a:ea typeface="Cambria Math" panose="02040503050406030204" pitchFamily="18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18" name="Ellipse 17">
            <a:extLst>
              <a:ext uri="{FF2B5EF4-FFF2-40B4-BE49-F238E27FC236}">
                <a16:creationId xmlns:a16="http://schemas.microsoft.com/office/drawing/2014/main" id="{DA406E33-41D8-5F7F-0595-0A9003260296}"/>
              </a:ext>
            </a:extLst>
          </p:cNvPr>
          <p:cNvSpPr/>
          <p:nvPr/>
        </p:nvSpPr>
        <p:spPr>
          <a:xfrm>
            <a:off x="11388334" y="34908"/>
            <a:ext cx="598303" cy="606056"/>
          </a:xfrm>
          <a:prstGeom prst="ellipse">
            <a:avLst/>
          </a:prstGeom>
          <a:noFill/>
          <a:ln w="9525">
            <a:solidFill>
              <a:srgbClr val="CC58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07785178-6DA7-2A94-24AF-96446FC6EA3B}"/>
              </a:ext>
            </a:extLst>
          </p:cNvPr>
          <p:cNvSpPr/>
          <p:nvPr/>
        </p:nvSpPr>
        <p:spPr>
          <a:xfrm>
            <a:off x="11464533" y="111108"/>
            <a:ext cx="445903" cy="453656"/>
          </a:xfrm>
          <a:prstGeom prst="ellipse">
            <a:avLst/>
          </a:prstGeom>
          <a:noFill/>
          <a:ln w="9525">
            <a:solidFill>
              <a:srgbClr val="CC58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082E34B3-A35B-A3DF-C3D5-B58FF40055CE}"/>
              </a:ext>
            </a:extLst>
          </p:cNvPr>
          <p:cNvSpPr/>
          <p:nvPr/>
        </p:nvSpPr>
        <p:spPr>
          <a:xfrm>
            <a:off x="11540732" y="187308"/>
            <a:ext cx="293503" cy="301256"/>
          </a:xfrm>
          <a:prstGeom prst="ellipse">
            <a:avLst/>
          </a:prstGeom>
          <a:solidFill>
            <a:srgbClr val="CC5856"/>
          </a:solidFill>
          <a:ln w="9525">
            <a:solidFill>
              <a:srgbClr val="CC58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7342E8A-4353-A0C1-49AE-B3F6C92BFC7F}"/>
              </a:ext>
            </a:extLst>
          </p:cNvPr>
          <p:cNvSpPr txBox="1"/>
          <p:nvPr/>
        </p:nvSpPr>
        <p:spPr>
          <a:xfrm>
            <a:off x="142726" y="571723"/>
            <a:ext cx="3635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On implémente une méthode Python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393C147E-C673-B865-77A0-706B7692971A}"/>
              </a:ext>
            </a:extLst>
          </p:cNvPr>
          <p:cNvCxnSpPr>
            <a:cxnSpLocks/>
          </p:cNvCxnSpPr>
          <p:nvPr/>
        </p:nvCxnSpPr>
        <p:spPr>
          <a:xfrm>
            <a:off x="3863628" y="741000"/>
            <a:ext cx="455824" cy="0"/>
          </a:xfrm>
          <a:prstGeom prst="line">
            <a:avLst/>
          </a:prstGeom>
          <a:ln w="57150" cap="rnd" cmpd="sng">
            <a:solidFill>
              <a:srgbClr val="CC5856"/>
            </a:solidFill>
            <a:headEnd type="none"/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49B37D52-F3A7-FF8E-8B7A-5AFD9DE1AF43}"/>
              </a:ext>
            </a:extLst>
          </p:cNvPr>
          <p:cNvGrpSpPr/>
          <p:nvPr/>
        </p:nvGrpSpPr>
        <p:grpSpPr>
          <a:xfrm>
            <a:off x="-10784" y="991287"/>
            <a:ext cx="3736476" cy="538080"/>
            <a:chOff x="-2022" y="438743"/>
            <a:chExt cx="3736476" cy="538080"/>
          </a:xfrm>
        </p:grpSpPr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D125623D-3AC3-0195-6810-D347FC12F3FC}"/>
                </a:ext>
              </a:extLst>
            </p:cNvPr>
            <p:cNvSpPr txBox="1"/>
            <p:nvPr/>
          </p:nvSpPr>
          <p:spPr>
            <a:xfrm>
              <a:off x="427390" y="513987"/>
              <a:ext cx="3307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CC5856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3.1. </a:t>
              </a:r>
              <a:r>
                <a:rPr lang="fr-FR" u="sng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Pré-traitement de l’image</a:t>
              </a:r>
              <a:endParaRPr lang="fr-FR" u="sng" dirty="0">
                <a:latin typeface="Calibri Light" panose="020F0302020204030204" pitchFamily="34" charset="0"/>
                <a:ea typeface="Cambria Math" panose="02040503050406030204" pitchFamily="18" charset="0"/>
                <a:cs typeface="Calibri Light" panose="020F0302020204030204" pitchFamily="34" charset="0"/>
              </a:endParaRPr>
            </a:p>
          </p:txBody>
        </p:sp>
        <p:sp>
          <p:nvSpPr>
            <p:cNvPr id="30" name="Triangle isocèle 29">
              <a:extLst>
                <a:ext uri="{FF2B5EF4-FFF2-40B4-BE49-F238E27FC236}">
                  <a16:creationId xmlns:a16="http://schemas.microsoft.com/office/drawing/2014/main" id="{C622D116-BFC3-314E-26CE-051AEF8E8A97}"/>
                </a:ext>
              </a:extLst>
            </p:cNvPr>
            <p:cNvSpPr/>
            <p:nvPr/>
          </p:nvSpPr>
          <p:spPr>
            <a:xfrm rot="5400000">
              <a:off x="-72228" y="508949"/>
              <a:ext cx="538080" cy="397668"/>
            </a:xfrm>
            <a:prstGeom prst="triangle">
              <a:avLst/>
            </a:prstGeom>
            <a:solidFill>
              <a:srgbClr val="CC58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0125232B-17D3-4489-E34C-98F0BFDDFCE7}"/>
              </a:ext>
            </a:extLst>
          </p:cNvPr>
          <p:cNvGrpSpPr/>
          <p:nvPr/>
        </p:nvGrpSpPr>
        <p:grpSpPr>
          <a:xfrm>
            <a:off x="267161" y="1870345"/>
            <a:ext cx="6213443" cy="338554"/>
            <a:chOff x="307862" y="4645136"/>
            <a:chExt cx="6213443" cy="338554"/>
          </a:xfrm>
        </p:grpSpPr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110A7C7D-F4DC-B7DC-17D4-0B22B53A5F58}"/>
                </a:ext>
              </a:extLst>
            </p:cNvPr>
            <p:cNvSpPr txBox="1"/>
            <p:nvPr/>
          </p:nvSpPr>
          <p:spPr>
            <a:xfrm>
              <a:off x="548640" y="4645136"/>
              <a:ext cx="59726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Rotation</a:t>
              </a:r>
              <a:r>
                <a:rPr lang="fr-FR" sz="16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des images pour qu’elles atteignent un </a:t>
              </a:r>
              <a:r>
                <a:rPr lang="fr-FR" sz="1600" b="1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angle de 0°</a:t>
              </a:r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9ED49895-097B-BBBA-56B6-19505566DF8D}"/>
                </a:ext>
              </a:extLst>
            </p:cNvPr>
            <p:cNvSpPr/>
            <p:nvPr/>
          </p:nvSpPr>
          <p:spPr>
            <a:xfrm>
              <a:off x="307862" y="4713715"/>
              <a:ext cx="188513" cy="201397"/>
            </a:xfrm>
            <a:prstGeom prst="ellipse">
              <a:avLst/>
            </a:prstGeom>
            <a:solidFill>
              <a:srgbClr val="CC585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50086241-5FB3-5E10-BF47-6906B8FE9CCC}"/>
              </a:ext>
            </a:extLst>
          </p:cNvPr>
          <p:cNvGrpSpPr/>
          <p:nvPr/>
        </p:nvGrpSpPr>
        <p:grpSpPr>
          <a:xfrm>
            <a:off x="935034" y="1242223"/>
            <a:ext cx="6407274" cy="582165"/>
            <a:chOff x="1006887" y="1356131"/>
            <a:chExt cx="6407274" cy="582165"/>
          </a:xfrm>
        </p:grpSpPr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A2153787-5B84-D9D6-4D93-C4BD2A7D44A6}"/>
                </a:ext>
              </a:extLst>
            </p:cNvPr>
            <p:cNvSpPr txBox="1"/>
            <p:nvPr/>
          </p:nvSpPr>
          <p:spPr>
            <a:xfrm>
              <a:off x="1609509" y="1479164"/>
              <a:ext cx="58046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i="1" dirty="0">
                  <a:solidFill>
                    <a:srgbClr val="CC5856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Optimiser la lecture des images par l’OCR</a:t>
              </a:r>
            </a:p>
          </p:txBody>
        </p:sp>
        <p:pic>
          <p:nvPicPr>
            <p:cNvPr id="35" name="Graphique 34" descr="Ligne fléchée : légèrement incurvée avec un remplissage uni">
              <a:extLst>
                <a:ext uri="{FF2B5EF4-FFF2-40B4-BE49-F238E27FC236}">
                  <a16:creationId xmlns:a16="http://schemas.microsoft.com/office/drawing/2014/main" id="{B7A04AC8-6A27-16DB-AA56-BC43399CA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6887" y="1356131"/>
              <a:ext cx="582165" cy="582165"/>
            </a:xfrm>
            <a:prstGeom prst="rect">
              <a:avLst/>
            </a:prstGeom>
          </p:spPr>
        </p:pic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55672779-CEC3-C1B5-DB27-0D094DAFB188}"/>
              </a:ext>
            </a:extLst>
          </p:cNvPr>
          <p:cNvGrpSpPr/>
          <p:nvPr/>
        </p:nvGrpSpPr>
        <p:grpSpPr>
          <a:xfrm>
            <a:off x="267161" y="2221391"/>
            <a:ext cx="5721192" cy="584775"/>
            <a:chOff x="307862" y="4645136"/>
            <a:chExt cx="5721192" cy="584775"/>
          </a:xfrm>
        </p:grpSpPr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D059D493-19C5-D7BB-5B2B-4C2C3A447335}"/>
                </a:ext>
              </a:extLst>
            </p:cNvPr>
            <p:cNvSpPr txBox="1"/>
            <p:nvPr/>
          </p:nvSpPr>
          <p:spPr>
            <a:xfrm>
              <a:off x="548640" y="4645136"/>
              <a:ext cx="54804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Débruitage</a:t>
              </a:r>
              <a:r>
                <a:rPr lang="fr-FR" sz="1600" b="1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</a:t>
              </a:r>
              <a:r>
                <a:rPr lang="fr-FR" sz="1600" b="1" dirty="0">
                  <a:solidFill>
                    <a:srgbClr val="CC5856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+</a:t>
              </a:r>
              <a:r>
                <a:rPr lang="fr-FR" sz="1600" b="1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seuillage</a:t>
              </a:r>
              <a:r>
                <a:rPr lang="fr-FR" sz="16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</a:t>
              </a:r>
            </a:p>
            <a:p>
              <a:r>
                <a:rPr lang="fr-FR" sz="1600" dirty="0">
                  <a:solidFill>
                    <a:srgbClr val="CC5856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  <a:sym typeface="Symbol" panose="05050102010706020507" pitchFamily="18" charset="2"/>
                </a:rPr>
                <a:t>     </a:t>
              </a:r>
              <a:r>
                <a:rPr lang="fr-FR" sz="1600" dirty="0">
                  <a:solidFill>
                    <a:srgbClr val="00818A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  <a:sym typeface="Symbol" panose="05050102010706020507" pitchFamily="18" charset="2"/>
                </a:rPr>
                <a:t>  </a:t>
              </a:r>
              <a:r>
                <a:rPr lang="fr-FR" sz="16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obtenir une image en </a:t>
              </a:r>
              <a:r>
                <a:rPr lang="fr-FR" sz="1600" b="1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N&amp;B</a:t>
              </a:r>
              <a:r>
                <a:rPr lang="fr-FR" sz="16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la plus </a:t>
              </a:r>
              <a:r>
                <a:rPr lang="fr-FR" sz="1600" b="1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nette</a:t>
              </a:r>
              <a:r>
                <a:rPr lang="fr-FR" sz="16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possible</a:t>
              </a:r>
              <a:endParaRPr lang="fr-FR" sz="1600" b="1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endParaRPr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E7DD77E7-5E28-3ABC-CBDB-2F67AF7354D0}"/>
                </a:ext>
              </a:extLst>
            </p:cNvPr>
            <p:cNvSpPr/>
            <p:nvPr/>
          </p:nvSpPr>
          <p:spPr>
            <a:xfrm>
              <a:off x="307862" y="4713715"/>
              <a:ext cx="188513" cy="201397"/>
            </a:xfrm>
            <a:prstGeom prst="ellipse">
              <a:avLst/>
            </a:prstGeom>
            <a:solidFill>
              <a:srgbClr val="CC585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8196B541-93A2-FBF8-D3AE-82D05D4735E8}"/>
              </a:ext>
            </a:extLst>
          </p:cNvPr>
          <p:cNvSpPr/>
          <p:nvPr/>
        </p:nvSpPr>
        <p:spPr>
          <a:xfrm>
            <a:off x="312651" y="1828412"/>
            <a:ext cx="97532" cy="763734"/>
          </a:xfrm>
          <a:prstGeom prst="rect">
            <a:avLst/>
          </a:prstGeom>
          <a:solidFill>
            <a:srgbClr val="CC585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>
              <a:solidFill>
                <a:srgbClr val="CC5856"/>
              </a:solidFill>
            </a:endParaRPr>
          </a:p>
        </p:txBody>
      </p: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26378406-3259-BF21-BA8C-041B2B142D19}"/>
              </a:ext>
            </a:extLst>
          </p:cNvPr>
          <p:cNvGrpSpPr/>
          <p:nvPr/>
        </p:nvGrpSpPr>
        <p:grpSpPr>
          <a:xfrm>
            <a:off x="6482947" y="1163509"/>
            <a:ext cx="1577873" cy="2190941"/>
            <a:chOff x="6482947" y="1195513"/>
            <a:chExt cx="1577873" cy="2101634"/>
          </a:xfrm>
        </p:grpSpPr>
        <p:pic>
          <p:nvPicPr>
            <p:cNvPr id="41" name="Image 40" descr="Une image contenant texte, papier, Produit en papier, lettre&#10;&#10;Description générée automatiquement">
              <a:extLst>
                <a:ext uri="{FF2B5EF4-FFF2-40B4-BE49-F238E27FC236}">
                  <a16:creationId xmlns:a16="http://schemas.microsoft.com/office/drawing/2014/main" id="{39C1EF65-D2A2-78DC-5DB1-B26BA18785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09" r="7094" b="9009"/>
            <a:stretch/>
          </p:blipFill>
          <p:spPr>
            <a:xfrm>
              <a:off x="6482947" y="1234316"/>
              <a:ext cx="1533422" cy="2037240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577EC14-3C74-20C9-A992-22AA245EA1FA}"/>
                </a:ext>
              </a:extLst>
            </p:cNvPr>
            <p:cNvSpPr/>
            <p:nvPr/>
          </p:nvSpPr>
          <p:spPr>
            <a:xfrm>
              <a:off x="6508887" y="1195513"/>
              <a:ext cx="1551933" cy="2101634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781D78B9-5FE6-69D3-D673-F681A65ADCB8}"/>
              </a:ext>
            </a:extLst>
          </p:cNvPr>
          <p:cNvGrpSpPr/>
          <p:nvPr/>
        </p:nvGrpSpPr>
        <p:grpSpPr>
          <a:xfrm>
            <a:off x="8345256" y="1095721"/>
            <a:ext cx="1796642" cy="2330235"/>
            <a:chOff x="8345256" y="1127725"/>
            <a:chExt cx="1796642" cy="2330235"/>
          </a:xfrm>
        </p:grpSpPr>
        <p:pic>
          <p:nvPicPr>
            <p:cNvPr id="43" name="Image 42" descr="Une image contenant texte, écriture manuscrite, lettre, papier&#10;&#10;Description générée automatiquement">
              <a:extLst>
                <a:ext uri="{FF2B5EF4-FFF2-40B4-BE49-F238E27FC236}">
                  <a16:creationId xmlns:a16="http://schemas.microsoft.com/office/drawing/2014/main" id="{3F8B7A0C-7BAD-2C99-E7B4-F4D085107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256" y="1127725"/>
              <a:ext cx="1796642" cy="2330235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7F851EA-5883-AE25-6CE1-E85AE3AD8670}"/>
                </a:ext>
              </a:extLst>
            </p:cNvPr>
            <p:cNvSpPr/>
            <p:nvPr/>
          </p:nvSpPr>
          <p:spPr>
            <a:xfrm>
              <a:off x="8483796" y="1195513"/>
              <a:ext cx="1551933" cy="2194661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</p:grp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379BCD57-F6CF-65EB-5317-19DE9FE4FDF8}"/>
              </a:ext>
            </a:extLst>
          </p:cNvPr>
          <p:cNvCxnSpPr>
            <a:cxnSpLocks/>
          </p:cNvCxnSpPr>
          <p:nvPr/>
        </p:nvCxnSpPr>
        <p:spPr>
          <a:xfrm flipV="1">
            <a:off x="8086537" y="2411703"/>
            <a:ext cx="373258" cy="3922"/>
          </a:xfrm>
          <a:prstGeom prst="line">
            <a:avLst/>
          </a:prstGeom>
          <a:ln w="38100" cap="rnd" cmpd="sng">
            <a:solidFill>
              <a:srgbClr val="CC5856"/>
            </a:solidFill>
            <a:headEnd type="none"/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1CF56D95-77EB-4949-739D-5CBE35D1F674}"/>
              </a:ext>
            </a:extLst>
          </p:cNvPr>
          <p:cNvCxnSpPr>
            <a:cxnSpLocks/>
          </p:cNvCxnSpPr>
          <p:nvPr/>
        </p:nvCxnSpPr>
        <p:spPr>
          <a:xfrm flipV="1">
            <a:off x="10061446" y="2407781"/>
            <a:ext cx="373258" cy="3922"/>
          </a:xfrm>
          <a:prstGeom prst="line">
            <a:avLst/>
          </a:prstGeom>
          <a:ln w="38100" cap="rnd" cmpd="sng">
            <a:solidFill>
              <a:srgbClr val="CC5856"/>
            </a:solidFill>
            <a:headEnd type="none"/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ZoneTexte 61">
            <a:extLst>
              <a:ext uri="{FF2B5EF4-FFF2-40B4-BE49-F238E27FC236}">
                <a16:creationId xmlns:a16="http://schemas.microsoft.com/office/drawing/2014/main" id="{2B7BBD54-AD22-C57A-50A8-4DEB835077A8}"/>
              </a:ext>
            </a:extLst>
          </p:cNvPr>
          <p:cNvSpPr txBox="1"/>
          <p:nvPr/>
        </p:nvSpPr>
        <p:spPr>
          <a:xfrm>
            <a:off x="8740300" y="3114361"/>
            <a:ext cx="1038923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FR" sz="1600" i="1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Rotation</a:t>
            </a:r>
            <a:endParaRPr lang="fr-FR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28A8069C-86D9-A682-363B-65E140EAECB1}"/>
              </a:ext>
            </a:extLst>
          </p:cNvPr>
          <p:cNvSpPr txBox="1"/>
          <p:nvPr/>
        </p:nvSpPr>
        <p:spPr>
          <a:xfrm>
            <a:off x="10604499" y="2848668"/>
            <a:ext cx="1229736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fr-FR" sz="1600" i="1" dirty="0" err="1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Débruitage</a:t>
            </a:r>
            <a:r>
              <a:rPr lang="fr-FR" sz="1600" i="1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fr-FR" sz="1600" i="1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+ Seuillage</a:t>
            </a:r>
            <a:endParaRPr lang="fr-FR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75" name="Groupe 74">
            <a:extLst>
              <a:ext uri="{FF2B5EF4-FFF2-40B4-BE49-F238E27FC236}">
                <a16:creationId xmlns:a16="http://schemas.microsoft.com/office/drawing/2014/main" id="{ADC7F9E7-BEED-4F7F-157A-B314CABFFCC1}"/>
              </a:ext>
            </a:extLst>
          </p:cNvPr>
          <p:cNvGrpSpPr/>
          <p:nvPr/>
        </p:nvGrpSpPr>
        <p:grpSpPr>
          <a:xfrm>
            <a:off x="463489" y="4935662"/>
            <a:ext cx="2933700" cy="627448"/>
            <a:chOff x="6781800" y="2144327"/>
            <a:chExt cx="2933700" cy="627448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165C805-552A-33E1-C540-62FDF17C717C}"/>
                </a:ext>
              </a:extLst>
            </p:cNvPr>
            <p:cNvSpPr/>
            <p:nvPr/>
          </p:nvSpPr>
          <p:spPr>
            <a:xfrm>
              <a:off x="6781800" y="2144327"/>
              <a:ext cx="1314450" cy="627447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20000"/>
              </a:schemeClr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BFE1C35-C6CC-D5A1-65DB-A1263DE0CA5E}"/>
                </a:ext>
              </a:extLst>
            </p:cNvPr>
            <p:cNvSpPr/>
            <p:nvPr/>
          </p:nvSpPr>
          <p:spPr>
            <a:xfrm>
              <a:off x="8401050" y="2274093"/>
              <a:ext cx="1314450" cy="497682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20000"/>
              </a:schemeClr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8" name="Groupe 77">
            <a:extLst>
              <a:ext uri="{FF2B5EF4-FFF2-40B4-BE49-F238E27FC236}">
                <a16:creationId xmlns:a16="http://schemas.microsoft.com/office/drawing/2014/main" id="{81F7F497-0746-3409-A533-19BFF63B09A2}"/>
              </a:ext>
            </a:extLst>
          </p:cNvPr>
          <p:cNvGrpSpPr/>
          <p:nvPr/>
        </p:nvGrpSpPr>
        <p:grpSpPr>
          <a:xfrm>
            <a:off x="453964" y="4612592"/>
            <a:ext cx="4660961" cy="233768"/>
            <a:chOff x="6879499" y="594110"/>
            <a:chExt cx="4660961" cy="233768"/>
          </a:xfrm>
          <a:solidFill>
            <a:srgbClr val="7030A0">
              <a:alpha val="15000"/>
            </a:srgbClr>
          </a:solidFill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C51F77E-7E35-1F50-AC7F-0D94F246663D}"/>
                </a:ext>
              </a:extLst>
            </p:cNvPr>
            <p:cNvSpPr/>
            <p:nvPr/>
          </p:nvSpPr>
          <p:spPr>
            <a:xfrm>
              <a:off x="6879499" y="608397"/>
              <a:ext cx="1403411" cy="210754"/>
            </a:xfrm>
            <a:prstGeom prst="rect">
              <a:avLst/>
            </a:prstGeom>
            <a:grp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A3F5868-A2C1-2474-0FC2-DDA3E42BF740}"/>
                </a:ext>
              </a:extLst>
            </p:cNvPr>
            <p:cNvSpPr/>
            <p:nvPr/>
          </p:nvSpPr>
          <p:spPr>
            <a:xfrm>
              <a:off x="9162385" y="594110"/>
              <a:ext cx="830649" cy="210754"/>
            </a:xfrm>
            <a:prstGeom prst="rect">
              <a:avLst/>
            </a:prstGeom>
            <a:grp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947B9E2-F033-8489-88F2-D75AB4E14AFD}"/>
                </a:ext>
              </a:extLst>
            </p:cNvPr>
            <p:cNvSpPr/>
            <p:nvPr/>
          </p:nvSpPr>
          <p:spPr>
            <a:xfrm>
              <a:off x="11044838" y="617124"/>
              <a:ext cx="495622" cy="210754"/>
            </a:xfrm>
            <a:prstGeom prst="rect">
              <a:avLst/>
            </a:prstGeom>
            <a:grp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7" name="Groupe 86">
            <a:extLst>
              <a:ext uri="{FF2B5EF4-FFF2-40B4-BE49-F238E27FC236}">
                <a16:creationId xmlns:a16="http://schemas.microsoft.com/office/drawing/2014/main" id="{A6AF7D45-A69E-AFB7-0817-8698529166C7}"/>
              </a:ext>
            </a:extLst>
          </p:cNvPr>
          <p:cNvGrpSpPr/>
          <p:nvPr/>
        </p:nvGrpSpPr>
        <p:grpSpPr>
          <a:xfrm>
            <a:off x="4359428" y="313488"/>
            <a:ext cx="6988929" cy="720693"/>
            <a:chOff x="4362469" y="284001"/>
            <a:chExt cx="6988929" cy="720693"/>
          </a:xfrm>
        </p:grpSpPr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7A2E4F33-FD8E-BCE1-06F2-9C2A0000BC8B}"/>
                </a:ext>
              </a:extLst>
            </p:cNvPr>
            <p:cNvGrpSpPr/>
            <p:nvPr/>
          </p:nvGrpSpPr>
          <p:grpSpPr>
            <a:xfrm>
              <a:off x="4362469" y="284001"/>
              <a:ext cx="6988929" cy="720693"/>
              <a:chOff x="8451471" y="-1026083"/>
              <a:chExt cx="6988929" cy="720693"/>
            </a:xfrm>
          </p:grpSpPr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325E1AB7-31E7-9C09-FCD2-5242981029A7}"/>
                  </a:ext>
                </a:extLst>
              </p:cNvPr>
              <p:cNvSpPr txBox="1"/>
              <p:nvPr/>
            </p:nvSpPr>
            <p:spPr>
              <a:xfrm>
                <a:off x="10377244" y="-957133"/>
                <a:ext cx="50631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b="1" dirty="0">
                    <a:solidFill>
                      <a:srgbClr val="CC5856"/>
                    </a:solidFill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OCR (Reconnaissance Optique de Caractères)</a:t>
                </a:r>
              </a:p>
            </p:txBody>
          </p:sp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DC4BB3EE-B626-C8A6-D588-942CBA327E11}"/>
                  </a:ext>
                </a:extLst>
              </p:cNvPr>
              <p:cNvSpPr txBox="1"/>
              <p:nvPr/>
            </p:nvSpPr>
            <p:spPr>
              <a:xfrm>
                <a:off x="9284074" y="-643944"/>
                <a:ext cx="611822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dirty="0"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Réseau de neurones pour </a:t>
                </a:r>
                <a:r>
                  <a:rPr lang="fr-FR" sz="1600" b="1" dirty="0"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reconnaître le texte</a:t>
                </a:r>
                <a:r>
                  <a:rPr lang="fr-FR" sz="1600" dirty="0"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dans les </a:t>
                </a:r>
                <a:r>
                  <a:rPr lang="fr-FR" sz="1600" b="1" dirty="0"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images</a:t>
                </a:r>
              </a:p>
            </p:txBody>
          </p:sp>
          <p:pic>
            <p:nvPicPr>
              <p:cNvPr id="7" name="Image 6" descr="Une image contenant noir, obscurité&#10;&#10;Description générée automatiquement">
                <a:extLst>
                  <a:ext uri="{FF2B5EF4-FFF2-40B4-BE49-F238E27FC236}">
                    <a16:creationId xmlns:a16="http://schemas.microsoft.com/office/drawing/2014/main" id="{6F55DCFC-5697-4EF0-6A69-FB51721F66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9512"/>
              <a:stretch/>
            </p:blipFill>
            <p:spPr>
              <a:xfrm>
                <a:off x="8451471" y="-1026083"/>
                <a:ext cx="858511" cy="690998"/>
              </a:xfrm>
              <a:prstGeom prst="rect">
                <a:avLst/>
              </a:prstGeom>
            </p:spPr>
          </p:pic>
        </p:grpSp>
        <p:grpSp>
          <p:nvGrpSpPr>
            <p:cNvPr id="27" name="Groupe 26">
              <a:extLst>
                <a:ext uri="{FF2B5EF4-FFF2-40B4-BE49-F238E27FC236}">
                  <a16:creationId xmlns:a16="http://schemas.microsoft.com/office/drawing/2014/main" id="{092B9F7F-BBF5-9D1F-5E63-A44C366AE14B}"/>
                </a:ext>
              </a:extLst>
            </p:cNvPr>
            <p:cNvGrpSpPr/>
            <p:nvPr/>
          </p:nvGrpSpPr>
          <p:grpSpPr>
            <a:xfrm>
              <a:off x="5232583" y="350024"/>
              <a:ext cx="1094210" cy="338554"/>
              <a:chOff x="6096000" y="1721502"/>
              <a:chExt cx="1094210" cy="33855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99CF33F-5363-498A-9120-411F89B0BEFD}"/>
                  </a:ext>
                </a:extLst>
              </p:cNvPr>
              <p:cNvSpPr/>
              <p:nvPr/>
            </p:nvSpPr>
            <p:spPr>
              <a:xfrm>
                <a:off x="6096001" y="1736466"/>
                <a:ext cx="1018032" cy="30862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4899EF00-AEC8-55D0-10FC-D82941F2F90E}"/>
                  </a:ext>
                </a:extLst>
              </p:cNvPr>
              <p:cNvSpPr txBox="1"/>
              <p:nvPr/>
            </p:nvSpPr>
            <p:spPr>
              <a:xfrm>
                <a:off x="6096000" y="1721502"/>
                <a:ext cx="10942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dirty="0"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Tesseract</a:t>
                </a:r>
              </a:p>
            </p:txBody>
          </p:sp>
        </p:grpSp>
      </p:grp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4335B2B3-07D2-205D-98BD-30009F2E641A}"/>
              </a:ext>
            </a:extLst>
          </p:cNvPr>
          <p:cNvCxnSpPr>
            <a:cxnSpLocks/>
          </p:cNvCxnSpPr>
          <p:nvPr/>
        </p:nvCxnSpPr>
        <p:spPr>
          <a:xfrm flipH="1">
            <a:off x="-11102" y="1054291"/>
            <a:ext cx="12192000" cy="0"/>
          </a:xfrm>
          <a:prstGeom prst="line">
            <a:avLst/>
          </a:prstGeom>
          <a:ln>
            <a:solidFill>
              <a:srgbClr val="CC585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e 94">
            <a:extLst>
              <a:ext uri="{FF2B5EF4-FFF2-40B4-BE49-F238E27FC236}">
                <a16:creationId xmlns:a16="http://schemas.microsoft.com/office/drawing/2014/main" id="{5B5FA67B-7590-2544-A11C-B45F120C7EE2}"/>
              </a:ext>
            </a:extLst>
          </p:cNvPr>
          <p:cNvGrpSpPr/>
          <p:nvPr/>
        </p:nvGrpSpPr>
        <p:grpSpPr>
          <a:xfrm>
            <a:off x="1598" y="2934062"/>
            <a:ext cx="12203102" cy="629512"/>
            <a:chOff x="-11102" y="2802490"/>
            <a:chExt cx="12203102" cy="629512"/>
          </a:xfrm>
        </p:grpSpPr>
        <p:cxnSp>
          <p:nvCxnSpPr>
            <p:cNvPr id="84" name="Connecteur droit 83">
              <a:extLst>
                <a:ext uri="{FF2B5EF4-FFF2-40B4-BE49-F238E27FC236}">
                  <a16:creationId xmlns:a16="http://schemas.microsoft.com/office/drawing/2014/main" id="{B013321A-720A-016E-88B6-358E32CE80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1102" y="2802490"/>
              <a:ext cx="6018807" cy="10387"/>
            </a:xfrm>
            <a:prstGeom prst="line">
              <a:avLst/>
            </a:prstGeom>
            <a:ln>
              <a:solidFill>
                <a:srgbClr val="CC585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87">
              <a:extLst>
                <a:ext uri="{FF2B5EF4-FFF2-40B4-BE49-F238E27FC236}">
                  <a16:creationId xmlns:a16="http://schemas.microsoft.com/office/drawing/2014/main" id="{CED81B67-9D8D-2423-37EF-D3149F1DF5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07705" y="3430146"/>
              <a:ext cx="6184295" cy="1856"/>
            </a:xfrm>
            <a:prstGeom prst="line">
              <a:avLst/>
            </a:prstGeom>
            <a:ln>
              <a:solidFill>
                <a:srgbClr val="CC585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droit 89">
              <a:extLst>
                <a:ext uri="{FF2B5EF4-FFF2-40B4-BE49-F238E27FC236}">
                  <a16:creationId xmlns:a16="http://schemas.microsoft.com/office/drawing/2014/main" id="{E758AD98-A467-37D6-0EDC-8223096FA8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7705" y="2802490"/>
              <a:ext cx="0" cy="611724"/>
            </a:xfrm>
            <a:prstGeom prst="line">
              <a:avLst/>
            </a:prstGeom>
            <a:ln>
              <a:solidFill>
                <a:srgbClr val="CC585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e 98">
            <a:extLst>
              <a:ext uri="{FF2B5EF4-FFF2-40B4-BE49-F238E27FC236}">
                <a16:creationId xmlns:a16="http://schemas.microsoft.com/office/drawing/2014/main" id="{3064AD6E-7DB6-F218-B525-C1D3A1D93310}"/>
              </a:ext>
            </a:extLst>
          </p:cNvPr>
          <p:cNvGrpSpPr/>
          <p:nvPr/>
        </p:nvGrpSpPr>
        <p:grpSpPr>
          <a:xfrm>
            <a:off x="5716144" y="3889003"/>
            <a:ext cx="6417130" cy="338554"/>
            <a:chOff x="5864099" y="3627747"/>
            <a:chExt cx="6417130" cy="338554"/>
          </a:xfrm>
        </p:grpSpPr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771661B8-65FA-CA3F-7BCB-F705F38F1539}"/>
                </a:ext>
              </a:extLst>
            </p:cNvPr>
            <p:cNvSpPr txBox="1"/>
            <p:nvPr/>
          </p:nvSpPr>
          <p:spPr>
            <a:xfrm>
              <a:off x="6052613" y="3627747"/>
              <a:ext cx="62286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Un modèle </a:t>
              </a:r>
              <a:r>
                <a:rPr lang="fr-FR" sz="16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par </a:t>
              </a:r>
              <a:r>
                <a:rPr lang="fr-FR" sz="1600" b="1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type</a:t>
              </a:r>
              <a:r>
                <a:rPr lang="fr-FR" sz="16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de document </a:t>
              </a:r>
              <a:r>
                <a:rPr lang="fr-FR" sz="16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  <a:sym typeface="Symbol" panose="05050102010706020507" pitchFamily="18" charset="2"/>
                </a:rPr>
                <a:t></a:t>
              </a:r>
              <a:r>
                <a:rPr lang="fr-FR" sz="16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à définir qu’</a:t>
              </a:r>
              <a:r>
                <a:rPr lang="fr-FR" sz="1600" b="1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une seule fois</a:t>
              </a:r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40339A69-73BA-B37F-D35C-17C3285363FC}"/>
                </a:ext>
              </a:extLst>
            </p:cNvPr>
            <p:cNvSpPr/>
            <p:nvPr/>
          </p:nvSpPr>
          <p:spPr>
            <a:xfrm>
              <a:off x="5864099" y="3702489"/>
              <a:ext cx="188513" cy="201397"/>
            </a:xfrm>
            <a:prstGeom prst="ellipse">
              <a:avLst/>
            </a:prstGeom>
            <a:solidFill>
              <a:srgbClr val="CC585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</p:grpSp>
      <p:grpSp>
        <p:nvGrpSpPr>
          <p:cNvPr id="100" name="Groupe 99">
            <a:extLst>
              <a:ext uri="{FF2B5EF4-FFF2-40B4-BE49-F238E27FC236}">
                <a16:creationId xmlns:a16="http://schemas.microsoft.com/office/drawing/2014/main" id="{36686C33-B927-52AA-DF3F-FD8FD79DD56B}"/>
              </a:ext>
            </a:extLst>
          </p:cNvPr>
          <p:cNvGrpSpPr/>
          <p:nvPr/>
        </p:nvGrpSpPr>
        <p:grpSpPr>
          <a:xfrm>
            <a:off x="5713879" y="4281846"/>
            <a:ext cx="3802866" cy="338554"/>
            <a:chOff x="5861834" y="4020590"/>
            <a:chExt cx="3802866" cy="338554"/>
          </a:xfrm>
        </p:grpSpPr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883A384E-49A9-5977-C81C-FB509130D328}"/>
                </a:ext>
              </a:extLst>
            </p:cNvPr>
            <p:cNvSpPr txBox="1"/>
            <p:nvPr/>
          </p:nvSpPr>
          <p:spPr>
            <a:xfrm>
              <a:off x="6052611" y="4020590"/>
              <a:ext cx="36120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Document </a:t>
              </a:r>
              <a:r>
                <a:rPr lang="fr-FR" sz="1600" b="1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bien</a:t>
              </a:r>
              <a:r>
                <a:rPr lang="fr-FR" sz="16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</a:t>
              </a:r>
              <a:r>
                <a:rPr lang="fr-FR" sz="1600" b="1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scanné</a:t>
              </a:r>
              <a:r>
                <a:rPr lang="fr-FR" sz="16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et </a:t>
              </a:r>
              <a:r>
                <a:rPr lang="fr-FR" sz="1600" b="1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lisible</a:t>
              </a:r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5F6E473E-C2FB-A961-0155-D5B079690C0F}"/>
                </a:ext>
              </a:extLst>
            </p:cNvPr>
            <p:cNvSpPr/>
            <p:nvPr/>
          </p:nvSpPr>
          <p:spPr>
            <a:xfrm>
              <a:off x="5861834" y="4084604"/>
              <a:ext cx="188513" cy="201397"/>
            </a:xfrm>
            <a:prstGeom prst="ellipse">
              <a:avLst/>
            </a:prstGeom>
            <a:solidFill>
              <a:srgbClr val="CC585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</p:grpSp>
      <p:pic>
        <p:nvPicPr>
          <p:cNvPr id="104" name="Image 103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B26D0767-7374-4D6E-D79B-E130C076641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8" t="15844" r="18751" b="31283"/>
          <a:stretch/>
        </p:blipFill>
        <p:spPr>
          <a:xfrm>
            <a:off x="5961634" y="5750203"/>
            <a:ext cx="462658" cy="412852"/>
          </a:xfrm>
          <a:prstGeom prst="rect">
            <a:avLst/>
          </a:prstGeom>
        </p:spPr>
      </p:pic>
      <p:grpSp>
        <p:nvGrpSpPr>
          <p:cNvPr id="109" name="Groupe 108">
            <a:extLst>
              <a:ext uri="{FF2B5EF4-FFF2-40B4-BE49-F238E27FC236}">
                <a16:creationId xmlns:a16="http://schemas.microsoft.com/office/drawing/2014/main" id="{86DBB53B-AA25-390D-4A9D-2F1D56417C2B}"/>
              </a:ext>
            </a:extLst>
          </p:cNvPr>
          <p:cNvGrpSpPr/>
          <p:nvPr/>
        </p:nvGrpSpPr>
        <p:grpSpPr>
          <a:xfrm>
            <a:off x="6459334" y="5826268"/>
            <a:ext cx="5029200" cy="338554"/>
            <a:chOff x="6568604" y="5325037"/>
            <a:chExt cx="5029200" cy="338554"/>
          </a:xfrm>
        </p:grpSpPr>
        <p:sp>
          <p:nvSpPr>
            <p:cNvPr id="86" name="ZoneTexte 85">
              <a:extLst>
                <a:ext uri="{FF2B5EF4-FFF2-40B4-BE49-F238E27FC236}">
                  <a16:creationId xmlns:a16="http://schemas.microsoft.com/office/drawing/2014/main" id="{2EE01460-88D6-BCEF-98CF-AE58FC1DF2BB}"/>
                </a:ext>
              </a:extLst>
            </p:cNvPr>
            <p:cNvSpPr txBox="1"/>
            <p:nvPr/>
          </p:nvSpPr>
          <p:spPr>
            <a:xfrm>
              <a:off x="6568604" y="5325037"/>
              <a:ext cx="5029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Saisir une liste de  mots-clés  contenus sur la page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B5C33DD-57D4-7C36-9754-D0D5956E1B4E}"/>
                </a:ext>
              </a:extLst>
            </p:cNvPr>
            <p:cNvSpPr/>
            <p:nvPr/>
          </p:nvSpPr>
          <p:spPr>
            <a:xfrm>
              <a:off x="8314335" y="5350311"/>
              <a:ext cx="1004887" cy="288005"/>
            </a:xfrm>
            <a:prstGeom prst="rect">
              <a:avLst/>
            </a:prstGeom>
            <a:solidFill>
              <a:srgbClr val="7030A0">
                <a:alpha val="15000"/>
              </a:srgb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4" name="Groupe 113">
            <a:extLst>
              <a:ext uri="{FF2B5EF4-FFF2-40B4-BE49-F238E27FC236}">
                <a16:creationId xmlns:a16="http://schemas.microsoft.com/office/drawing/2014/main" id="{0FB1FBD6-2BF2-7E42-CCA9-8B663F7282EA}"/>
              </a:ext>
            </a:extLst>
          </p:cNvPr>
          <p:cNvGrpSpPr/>
          <p:nvPr/>
        </p:nvGrpSpPr>
        <p:grpSpPr>
          <a:xfrm>
            <a:off x="5875727" y="4985336"/>
            <a:ext cx="5865484" cy="404244"/>
            <a:chOff x="5875727" y="4765181"/>
            <a:chExt cx="5865484" cy="404244"/>
          </a:xfrm>
        </p:grpSpPr>
        <p:pic>
          <p:nvPicPr>
            <p:cNvPr id="102" name="Image 101" descr="Une image contenant noir, obscurité&#10;&#10;Description générée automatiquement">
              <a:extLst>
                <a:ext uri="{FF2B5EF4-FFF2-40B4-BE49-F238E27FC236}">
                  <a16:creationId xmlns:a16="http://schemas.microsoft.com/office/drawing/2014/main" id="{90A96A0A-6E44-E8E4-3BDF-4D4664188E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86" t="7125" r="6823" b="18986"/>
            <a:stretch/>
          </p:blipFill>
          <p:spPr>
            <a:xfrm>
              <a:off x="5875727" y="4765181"/>
              <a:ext cx="475381" cy="404244"/>
            </a:xfrm>
            <a:prstGeom prst="rect">
              <a:avLst/>
            </a:prstGeom>
          </p:spPr>
        </p:pic>
        <p:grpSp>
          <p:nvGrpSpPr>
            <p:cNvPr id="108" name="Groupe 107">
              <a:extLst>
                <a:ext uri="{FF2B5EF4-FFF2-40B4-BE49-F238E27FC236}">
                  <a16:creationId xmlns:a16="http://schemas.microsoft.com/office/drawing/2014/main" id="{07281302-BF70-D034-8012-98EC5D1763C7}"/>
                </a:ext>
              </a:extLst>
            </p:cNvPr>
            <p:cNvGrpSpPr/>
            <p:nvPr/>
          </p:nvGrpSpPr>
          <p:grpSpPr>
            <a:xfrm>
              <a:off x="6391872" y="4782513"/>
              <a:ext cx="5349339" cy="338554"/>
              <a:chOff x="6519158" y="4771265"/>
              <a:chExt cx="5349339" cy="338554"/>
            </a:xfrm>
          </p:grpSpPr>
          <p:sp>
            <p:nvSpPr>
              <p:cNvPr id="69" name="ZoneTexte 68">
                <a:extLst>
                  <a:ext uri="{FF2B5EF4-FFF2-40B4-BE49-F238E27FC236}">
                    <a16:creationId xmlns:a16="http://schemas.microsoft.com/office/drawing/2014/main" id="{CE123FE1-88FB-0FE2-B0ED-AC2ED8056780}"/>
                  </a:ext>
                </a:extLst>
              </p:cNvPr>
              <p:cNvSpPr txBox="1"/>
              <p:nvPr/>
            </p:nvSpPr>
            <p:spPr>
              <a:xfrm>
                <a:off x="6519158" y="4771265"/>
                <a:ext cx="53493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dirty="0"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Dessiner les  rectangles  supposés contenir la signature</a:t>
                </a: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FD00E93D-6A3D-80A2-D515-D01A218BE5DD}"/>
                  </a:ext>
                </a:extLst>
              </p:cNvPr>
              <p:cNvSpPr/>
              <p:nvPr/>
            </p:nvSpPr>
            <p:spPr>
              <a:xfrm>
                <a:off x="7780935" y="4796539"/>
                <a:ext cx="1035843" cy="28800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20000"/>
                </a:schemeClr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FFA7306-1143-82F5-D8A7-C6AD540297C9}"/>
              </a:ext>
            </a:extLst>
          </p:cNvPr>
          <p:cNvSpPr/>
          <p:nvPr/>
        </p:nvSpPr>
        <p:spPr>
          <a:xfrm>
            <a:off x="5768230" y="3872273"/>
            <a:ext cx="97532" cy="763734"/>
          </a:xfrm>
          <a:prstGeom prst="rect">
            <a:avLst/>
          </a:prstGeom>
          <a:solidFill>
            <a:srgbClr val="CC585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>
              <a:solidFill>
                <a:srgbClr val="CC5856"/>
              </a:solidFill>
            </a:endParaRPr>
          </a:p>
        </p:txBody>
      </p:sp>
      <p:grpSp>
        <p:nvGrpSpPr>
          <p:cNvPr id="113" name="Groupe 112">
            <a:extLst>
              <a:ext uri="{FF2B5EF4-FFF2-40B4-BE49-F238E27FC236}">
                <a16:creationId xmlns:a16="http://schemas.microsoft.com/office/drawing/2014/main" id="{0DC349DA-FFCE-3F2E-265E-4ECFD5B1F061}"/>
              </a:ext>
            </a:extLst>
          </p:cNvPr>
          <p:cNvGrpSpPr/>
          <p:nvPr/>
        </p:nvGrpSpPr>
        <p:grpSpPr>
          <a:xfrm>
            <a:off x="6573984" y="6096595"/>
            <a:ext cx="4500020" cy="582165"/>
            <a:chOff x="6701475" y="5566856"/>
            <a:chExt cx="4500020" cy="582165"/>
          </a:xfrm>
        </p:grpSpPr>
        <p:sp>
          <p:nvSpPr>
            <p:cNvPr id="111" name="ZoneTexte 110">
              <a:extLst>
                <a:ext uri="{FF2B5EF4-FFF2-40B4-BE49-F238E27FC236}">
                  <a16:creationId xmlns:a16="http://schemas.microsoft.com/office/drawing/2014/main" id="{62B8395F-6191-D462-C7C0-12E75EA1ADCF}"/>
                </a:ext>
              </a:extLst>
            </p:cNvPr>
            <p:cNvSpPr txBox="1"/>
            <p:nvPr/>
          </p:nvSpPr>
          <p:spPr>
            <a:xfrm>
              <a:off x="7283640" y="5663590"/>
              <a:ext cx="39178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i="1" dirty="0" err="1">
                  <a:solidFill>
                    <a:srgbClr val="CC5856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Calul</a:t>
              </a:r>
              <a:r>
                <a:rPr lang="fr-FR" sz="1600" i="1" dirty="0">
                  <a:solidFill>
                    <a:srgbClr val="CC5856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de leur position avec Tesseract</a:t>
              </a:r>
            </a:p>
          </p:txBody>
        </p:sp>
        <p:pic>
          <p:nvPicPr>
            <p:cNvPr id="112" name="Graphique 111" descr="Ligne fléchée : légèrement incurvée avec un remplissage uni">
              <a:extLst>
                <a:ext uri="{FF2B5EF4-FFF2-40B4-BE49-F238E27FC236}">
                  <a16:creationId xmlns:a16="http://schemas.microsoft.com/office/drawing/2014/main" id="{9BD55592-373A-147C-7759-ACAB22535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01475" y="5566856"/>
              <a:ext cx="582165" cy="582165"/>
            </a:xfrm>
            <a:prstGeom prst="rect">
              <a:avLst/>
            </a:prstGeom>
          </p:spPr>
        </p:pic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DC1A0F72-E4DE-9D41-4923-710CBE78DDC2}"/>
              </a:ext>
            </a:extLst>
          </p:cNvPr>
          <p:cNvGrpSpPr/>
          <p:nvPr/>
        </p:nvGrpSpPr>
        <p:grpSpPr>
          <a:xfrm>
            <a:off x="0" y="2883196"/>
            <a:ext cx="3736476" cy="538080"/>
            <a:chOff x="-2022" y="438743"/>
            <a:chExt cx="3736476" cy="538080"/>
          </a:xfrm>
        </p:grpSpPr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B44B8713-A4B6-60EF-ED0C-854613DB97DF}"/>
                </a:ext>
              </a:extLst>
            </p:cNvPr>
            <p:cNvSpPr txBox="1"/>
            <p:nvPr/>
          </p:nvSpPr>
          <p:spPr>
            <a:xfrm>
              <a:off x="427390" y="513987"/>
              <a:ext cx="3307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CC5856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3.2. </a:t>
              </a:r>
              <a:r>
                <a:rPr lang="fr-FR" u="sng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Création du modèle</a:t>
              </a:r>
              <a:endParaRPr lang="fr-FR" u="sng" dirty="0">
                <a:latin typeface="Calibri Light" panose="020F0302020204030204" pitchFamily="34" charset="0"/>
                <a:ea typeface="Cambria Math" panose="02040503050406030204" pitchFamily="18" charset="0"/>
                <a:cs typeface="Calibri Light" panose="020F0302020204030204" pitchFamily="34" charset="0"/>
              </a:endParaRPr>
            </a:p>
          </p:txBody>
        </p:sp>
        <p:sp>
          <p:nvSpPr>
            <p:cNvPr id="66" name="Triangle isocèle 65">
              <a:extLst>
                <a:ext uri="{FF2B5EF4-FFF2-40B4-BE49-F238E27FC236}">
                  <a16:creationId xmlns:a16="http://schemas.microsoft.com/office/drawing/2014/main" id="{B21A50E0-B5F6-ADAD-E6F3-FF76FEE0C85D}"/>
                </a:ext>
              </a:extLst>
            </p:cNvPr>
            <p:cNvSpPr/>
            <p:nvPr/>
          </p:nvSpPr>
          <p:spPr>
            <a:xfrm rot="5400000">
              <a:off x="-72228" y="508949"/>
              <a:ext cx="538080" cy="397668"/>
            </a:xfrm>
            <a:prstGeom prst="triangle">
              <a:avLst/>
            </a:prstGeom>
            <a:solidFill>
              <a:srgbClr val="CC58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A592ADE3-6BBB-41BD-F7DA-08BFBEE38833}"/>
              </a:ext>
            </a:extLst>
          </p:cNvPr>
          <p:cNvSpPr txBox="1"/>
          <p:nvPr/>
        </p:nvSpPr>
        <p:spPr>
          <a:xfrm>
            <a:off x="11643762" y="6502791"/>
            <a:ext cx="52496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52125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62" grpId="0" animBg="1"/>
      <p:bldP spid="63" grpId="0" animBg="1"/>
      <p:bldP spid="1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DDAB31-A008-8ED7-45D4-96CB95D72FAD}"/>
              </a:ext>
            </a:extLst>
          </p:cNvPr>
          <p:cNvSpPr/>
          <p:nvPr/>
        </p:nvSpPr>
        <p:spPr>
          <a:xfrm>
            <a:off x="0" y="-5547"/>
            <a:ext cx="12192000" cy="453656"/>
          </a:xfrm>
          <a:prstGeom prst="rect">
            <a:avLst/>
          </a:prstGeom>
          <a:solidFill>
            <a:srgbClr val="DBE1E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1975E51B-5086-93D6-9EEC-8FECD6EDC7CA}"/>
              </a:ext>
            </a:extLst>
          </p:cNvPr>
          <p:cNvSpPr/>
          <p:nvPr/>
        </p:nvSpPr>
        <p:spPr>
          <a:xfrm>
            <a:off x="11388334" y="34908"/>
            <a:ext cx="598303" cy="606056"/>
          </a:xfrm>
          <a:prstGeom prst="ellipse">
            <a:avLst/>
          </a:prstGeom>
          <a:noFill/>
          <a:ln w="9525">
            <a:solidFill>
              <a:srgbClr val="CC58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7F4FEEB-AAAF-2D6B-D048-46E40821B70A}"/>
              </a:ext>
            </a:extLst>
          </p:cNvPr>
          <p:cNvSpPr/>
          <p:nvPr/>
        </p:nvSpPr>
        <p:spPr>
          <a:xfrm>
            <a:off x="11464533" y="111108"/>
            <a:ext cx="445903" cy="453656"/>
          </a:xfrm>
          <a:prstGeom prst="ellipse">
            <a:avLst/>
          </a:prstGeom>
          <a:noFill/>
          <a:ln w="9525">
            <a:solidFill>
              <a:srgbClr val="CC58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5B6F421-E420-4D6E-6516-3743E47C5A8F}"/>
              </a:ext>
            </a:extLst>
          </p:cNvPr>
          <p:cNvSpPr/>
          <p:nvPr/>
        </p:nvSpPr>
        <p:spPr>
          <a:xfrm>
            <a:off x="11540732" y="187308"/>
            <a:ext cx="293503" cy="301256"/>
          </a:xfrm>
          <a:prstGeom prst="ellipse">
            <a:avLst/>
          </a:prstGeom>
          <a:solidFill>
            <a:srgbClr val="CC5856"/>
          </a:solidFill>
          <a:ln w="9525">
            <a:solidFill>
              <a:srgbClr val="CC58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B9971704-C628-95A8-28E7-D5393C41D75F}"/>
              </a:ext>
            </a:extLst>
          </p:cNvPr>
          <p:cNvGrpSpPr/>
          <p:nvPr/>
        </p:nvGrpSpPr>
        <p:grpSpPr>
          <a:xfrm>
            <a:off x="54241" y="-95505"/>
            <a:ext cx="6956613" cy="630942"/>
            <a:chOff x="84126" y="131907"/>
            <a:chExt cx="6956613" cy="630942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05AD00E9-AB9E-74E4-C258-3A43FFDD4120}"/>
                </a:ext>
              </a:extLst>
            </p:cNvPr>
            <p:cNvSpPr txBox="1"/>
            <p:nvPr/>
          </p:nvSpPr>
          <p:spPr>
            <a:xfrm>
              <a:off x="84126" y="131907"/>
              <a:ext cx="1044457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500" dirty="0">
                  <a:solidFill>
                    <a:srgbClr val="CC5856"/>
                  </a:solidFill>
                  <a:latin typeface="Century Gothic" panose="020B0502020202020204" pitchFamily="34" charset="0"/>
                  <a:ea typeface="Cambria Math" panose="02040503050406030204" pitchFamily="18" charset="0"/>
                </a:rPr>
                <a:t>3</a:t>
              </a:r>
              <a:endParaRPr lang="fr-FR" sz="1500" dirty="0">
                <a:solidFill>
                  <a:srgbClr val="CC5856"/>
                </a:solidFill>
                <a:latin typeface="Century Gothic" panose="020B0502020202020204" pitchFamily="34" charset="0"/>
                <a:ea typeface="Cambria Math" panose="02040503050406030204" pitchFamily="18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915C3E4-0147-0FAE-57A0-961E52318923}"/>
                </a:ext>
              </a:extLst>
            </p:cNvPr>
            <p:cNvSpPr txBox="1"/>
            <p:nvPr/>
          </p:nvSpPr>
          <p:spPr>
            <a:xfrm>
              <a:off x="452478" y="255577"/>
              <a:ext cx="65882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Méthodes utilisées</a:t>
              </a:r>
              <a:endParaRPr lang="fr-FR" sz="2000" dirty="0">
                <a:latin typeface="Calibri Light" panose="020F0302020204030204" pitchFamily="34" charset="0"/>
                <a:ea typeface="Cambria Math" panose="02040503050406030204" pitchFamily="18" charset="0"/>
                <a:cs typeface="Calibri Light" panose="020F0302020204030204" pitchFamily="34" charset="0"/>
              </a:endParaRPr>
            </a:p>
          </p:txBody>
        </p:sp>
      </p:grpSp>
      <p:pic>
        <p:nvPicPr>
          <p:cNvPr id="15" name="Image 14" descr="Une image contenant texte, Appareils électroniques, capture d’écran, Police&#10;&#10;Description générée automatiquement">
            <a:extLst>
              <a:ext uri="{FF2B5EF4-FFF2-40B4-BE49-F238E27FC236}">
                <a16:creationId xmlns:a16="http://schemas.microsoft.com/office/drawing/2014/main" id="{DAC102E3-7B26-C608-7605-E12104C1A9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" t="19080" r="6288" b="65859"/>
          <a:stretch/>
        </p:blipFill>
        <p:spPr>
          <a:xfrm>
            <a:off x="54241" y="552243"/>
            <a:ext cx="5749504" cy="1310313"/>
          </a:xfrm>
          <a:prstGeom prst="rect">
            <a:avLst/>
          </a:prstGeom>
        </p:spPr>
      </p:pic>
      <p:grpSp>
        <p:nvGrpSpPr>
          <p:cNvPr id="42" name="Groupe 41">
            <a:extLst>
              <a:ext uri="{FF2B5EF4-FFF2-40B4-BE49-F238E27FC236}">
                <a16:creationId xmlns:a16="http://schemas.microsoft.com/office/drawing/2014/main" id="{370BFC0D-4D30-DB66-9293-DF77B261D44E}"/>
              </a:ext>
            </a:extLst>
          </p:cNvPr>
          <p:cNvGrpSpPr/>
          <p:nvPr/>
        </p:nvGrpSpPr>
        <p:grpSpPr>
          <a:xfrm>
            <a:off x="243047" y="860249"/>
            <a:ext cx="3490476" cy="800149"/>
            <a:chOff x="243047" y="933401"/>
            <a:chExt cx="3490476" cy="800149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3E81C9CF-012F-C3D7-B04B-76E1C450E8F1}"/>
                </a:ext>
              </a:extLst>
            </p:cNvPr>
            <p:cNvGrpSpPr/>
            <p:nvPr/>
          </p:nvGrpSpPr>
          <p:grpSpPr>
            <a:xfrm>
              <a:off x="303513" y="981407"/>
              <a:ext cx="3430010" cy="752143"/>
              <a:chOff x="6789733" y="2144327"/>
              <a:chExt cx="3430010" cy="75214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D2D654C-0CFA-EC6F-FFBC-02F58B910860}"/>
                  </a:ext>
                </a:extLst>
              </p:cNvPr>
              <p:cNvSpPr/>
              <p:nvPr/>
            </p:nvSpPr>
            <p:spPr>
              <a:xfrm>
                <a:off x="6789733" y="2144327"/>
                <a:ext cx="1590370" cy="75214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20000"/>
                </a:schemeClr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3A5E230-6953-DA28-BC2E-F8F7D2767DC5}"/>
                  </a:ext>
                </a:extLst>
              </p:cNvPr>
              <p:cNvSpPr/>
              <p:nvPr/>
            </p:nvSpPr>
            <p:spPr>
              <a:xfrm>
                <a:off x="8629374" y="2317748"/>
                <a:ext cx="1590369" cy="57872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20000"/>
                </a:schemeClr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7FA726FA-A656-DE74-84C2-B4C896759781}"/>
                </a:ext>
              </a:extLst>
            </p:cNvPr>
            <p:cNvSpPr/>
            <p:nvPr/>
          </p:nvSpPr>
          <p:spPr>
            <a:xfrm>
              <a:off x="2082688" y="1095701"/>
              <a:ext cx="120932" cy="11825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6C5FB878-4722-7141-DF3E-FA054ACCD8BB}"/>
                </a:ext>
              </a:extLst>
            </p:cNvPr>
            <p:cNvSpPr/>
            <p:nvPr/>
          </p:nvSpPr>
          <p:spPr>
            <a:xfrm>
              <a:off x="243047" y="933401"/>
              <a:ext cx="120932" cy="11825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9FC16622-2B6D-E20E-45DF-61875380345F}"/>
              </a:ext>
            </a:extLst>
          </p:cNvPr>
          <p:cNvGrpSpPr/>
          <p:nvPr/>
        </p:nvGrpSpPr>
        <p:grpSpPr>
          <a:xfrm>
            <a:off x="279564" y="521557"/>
            <a:ext cx="5359236" cy="296740"/>
            <a:chOff x="279564" y="594709"/>
            <a:chExt cx="5359236" cy="296740"/>
          </a:xfrm>
        </p:grpSpPr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34CA7785-E463-937A-34CC-CD4709BAD1EC}"/>
                </a:ext>
              </a:extLst>
            </p:cNvPr>
            <p:cNvGrpSpPr/>
            <p:nvPr/>
          </p:nvGrpSpPr>
          <p:grpSpPr>
            <a:xfrm>
              <a:off x="340030" y="660876"/>
              <a:ext cx="5298770" cy="230573"/>
              <a:chOff x="6879499" y="588578"/>
              <a:chExt cx="5298770" cy="230573"/>
            </a:xfrm>
            <a:solidFill>
              <a:srgbClr val="7030A0">
                <a:alpha val="15000"/>
              </a:srgbClr>
            </a:solidFill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CBC675F-1677-A821-2602-B582A70992B2}"/>
                  </a:ext>
                </a:extLst>
              </p:cNvPr>
              <p:cNvSpPr/>
              <p:nvPr/>
            </p:nvSpPr>
            <p:spPr>
              <a:xfrm>
                <a:off x="6879499" y="608397"/>
                <a:ext cx="1480132" cy="210754"/>
              </a:xfrm>
              <a:prstGeom prst="rect">
                <a:avLst/>
              </a:prstGeom>
              <a:grp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22EC6C9-6FDC-7731-34DA-564542BC01F9}"/>
                  </a:ext>
                </a:extLst>
              </p:cNvPr>
              <p:cNvSpPr/>
              <p:nvPr/>
            </p:nvSpPr>
            <p:spPr>
              <a:xfrm>
                <a:off x="9441419" y="588578"/>
                <a:ext cx="946150" cy="210754"/>
              </a:xfrm>
              <a:prstGeom prst="rect">
                <a:avLst/>
              </a:prstGeom>
              <a:grp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48A71B7-190F-96CC-2AE3-34F0EF736D02}"/>
                  </a:ext>
                </a:extLst>
              </p:cNvPr>
              <p:cNvSpPr/>
              <p:nvPr/>
            </p:nvSpPr>
            <p:spPr>
              <a:xfrm>
                <a:off x="11581369" y="594898"/>
                <a:ext cx="596900" cy="210754"/>
              </a:xfrm>
              <a:prstGeom prst="rect">
                <a:avLst/>
              </a:prstGeom>
              <a:grp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51CDEE88-13FC-9B0D-84AE-1A9C31DCFDDE}"/>
                </a:ext>
              </a:extLst>
            </p:cNvPr>
            <p:cNvSpPr/>
            <p:nvPr/>
          </p:nvSpPr>
          <p:spPr>
            <a:xfrm>
              <a:off x="2830106" y="594709"/>
              <a:ext cx="120932" cy="11825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A9AD7913-73A4-C3FF-D864-2DB6E9478B68}"/>
                </a:ext>
              </a:extLst>
            </p:cNvPr>
            <p:cNvSpPr/>
            <p:nvPr/>
          </p:nvSpPr>
          <p:spPr>
            <a:xfrm>
              <a:off x="279564" y="617595"/>
              <a:ext cx="120932" cy="11825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09513FBB-135A-744C-93AA-5EA0C30D65BD}"/>
                </a:ext>
              </a:extLst>
            </p:cNvPr>
            <p:cNvSpPr/>
            <p:nvPr/>
          </p:nvSpPr>
          <p:spPr>
            <a:xfrm>
              <a:off x="4981434" y="606593"/>
              <a:ext cx="120932" cy="11825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77533ADA-1E1D-C287-E107-F264F4F0CB17}"/>
              </a:ext>
            </a:extLst>
          </p:cNvPr>
          <p:cNvGrpSpPr/>
          <p:nvPr/>
        </p:nvGrpSpPr>
        <p:grpSpPr>
          <a:xfrm>
            <a:off x="382786" y="622493"/>
            <a:ext cx="4616358" cy="459183"/>
            <a:chOff x="382786" y="622493"/>
            <a:chExt cx="4616358" cy="459183"/>
          </a:xfrm>
        </p:grpSpPr>
        <p:cxnSp>
          <p:nvCxnSpPr>
            <p:cNvPr id="25" name="Connecteur droit avec flèche 24">
              <a:extLst>
                <a:ext uri="{FF2B5EF4-FFF2-40B4-BE49-F238E27FC236}">
                  <a16:creationId xmlns:a16="http://schemas.microsoft.com/office/drawing/2014/main" id="{5D97FFBF-34EA-7D1F-C613-28D3C0CA8F03}"/>
                </a:ext>
              </a:extLst>
            </p:cNvPr>
            <p:cNvCxnSpPr>
              <a:cxnSpLocks/>
              <a:stCxn id="27" idx="7"/>
              <a:endCxn id="28" idx="3"/>
            </p:cNvCxnSpPr>
            <p:nvPr/>
          </p:nvCxnSpPr>
          <p:spPr>
            <a:xfrm flipV="1">
              <a:off x="2185910" y="622493"/>
              <a:ext cx="661906" cy="417374"/>
            </a:xfrm>
            <a:prstGeom prst="straightConnector1">
              <a:avLst/>
            </a:prstGeom>
            <a:ln w="19050">
              <a:solidFill>
                <a:srgbClr val="CC5856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>
              <a:extLst>
                <a:ext uri="{FF2B5EF4-FFF2-40B4-BE49-F238E27FC236}">
                  <a16:creationId xmlns:a16="http://schemas.microsoft.com/office/drawing/2014/main" id="{73A7AD70-6F35-7574-1F44-C13E99DEDD0B}"/>
                </a:ext>
              </a:extLst>
            </p:cNvPr>
            <p:cNvCxnSpPr>
              <a:cxnSpLocks/>
              <a:stCxn id="27" idx="6"/>
              <a:endCxn id="31" idx="3"/>
            </p:cNvCxnSpPr>
            <p:nvPr/>
          </p:nvCxnSpPr>
          <p:spPr>
            <a:xfrm flipV="1">
              <a:off x="2203620" y="634377"/>
              <a:ext cx="2795524" cy="447299"/>
            </a:xfrm>
            <a:prstGeom prst="straightConnector1">
              <a:avLst/>
            </a:prstGeom>
            <a:ln w="19050">
              <a:solidFill>
                <a:srgbClr val="CC5856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avec flèche 36">
              <a:extLst>
                <a:ext uri="{FF2B5EF4-FFF2-40B4-BE49-F238E27FC236}">
                  <a16:creationId xmlns:a16="http://schemas.microsoft.com/office/drawing/2014/main" id="{4F4E14B7-54F2-5BBC-70D3-8345193F6CBB}"/>
                </a:ext>
              </a:extLst>
            </p:cNvPr>
            <p:cNvCxnSpPr>
              <a:cxnSpLocks/>
              <a:stCxn id="27" idx="2"/>
              <a:endCxn id="30" idx="5"/>
            </p:cNvCxnSpPr>
            <p:nvPr/>
          </p:nvCxnSpPr>
          <p:spPr>
            <a:xfrm flipH="1" flipV="1">
              <a:off x="382786" y="645379"/>
              <a:ext cx="1699902" cy="436297"/>
            </a:xfrm>
            <a:prstGeom prst="straightConnector1">
              <a:avLst/>
            </a:prstGeom>
            <a:ln w="19050">
              <a:solidFill>
                <a:srgbClr val="CC5856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A88ADE4F-9664-649A-E6B7-AF5CEBA52689}"/>
              </a:ext>
            </a:extLst>
          </p:cNvPr>
          <p:cNvCxnSpPr>
            <a:cxnSpLocks/>
          </p:cNvCxnSpPr>
          <p:nvPr/>
        </p:nvCxnSpPr>
        <p:spPr>
          <a:xfrm>
            <a:off x="6002611" y="1237820"/>
            <a:ext cx="548640" cy="0"/>
          </a:xfrm>
          <a:prstGeom prst="straightConnector1">
            <a:avLst/>
          </a:prstGeom>
          <a:ln w="38100">
            <a:solidFill>
              <a:srgbClr val="CC5856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94B18B8C-E4AD-7374-85B7-AF21917E0886}"/>
              </a:ext>
            </a:extLst>
          </p:cNvPr>
          <p:cNvGrpSpPr/>
          <p:nvPr/>
        </p:nvGrpSpPr>
        <p:grpSpPr>
          <a:xfrm>
            <a:off x="6551251" y="978226"/>
            <a:ext cx="4837083" cy="705899"/>
            <a:chOff x="6370491" y="555057"/>
            <a:chExt cx="4837083" cy="705899"/>
          </a:xfrm>
        </p:grpSpPr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801A7E57-3A0E-8E44-4D04-BBA99A091973}"/>
                </a:ext>
              </a:extLst>
            </p:cNvPr>
            <p:cNvSpPr txBox="1"/>
            <p:nvPr/>
          </p:nvSpPr>
          <p:spPr>
            <a:xfrm>
              <a:off x="6370491" y="555057"/>
              <a:ext cx="4837083" cy="7058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fr-FR" sz="16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Calcule de la </a:t>
              </a:r>
              <a:r>
                <a:rPr lang="fr-FR" sz="1600" b="1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position</a:t>
              </a:r>
              <a:r>
                <a:rPr lang="fr-FR" sz="16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</a:t>
              </a:r>
              <a:r>
                <a:rPr lang="fr-FR" sz="1600" b="1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relative</a:t>
              </a:r>
              <a:r>
                <a:rPr lang="fr-FR" sz="16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des  rectangles  par rapport à la position des  mots-clés </a:t>
              </a:r>
              <a:endParaRPr lang="fr-FR" sz="16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CB95A2A-AE7B-55AC-532C-D6F4E5BF441B}"/>
                </a:ext>
              </a:extLst>
            </p:cNvPr>
            <p:cNvSpPr/>
            <p:nvPr/>
          </p:nvSpPr>
          <p:spPr>
            <a:xfrm>
              <a:off x="9734218" y="624049"/>
              <a:ext cx="1062038" cy="288005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20000"/>
              </a:schemeClr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1CF2D5D-0B86-FF61-40DD-BD74DD70DDA2}"/>
                </a:ext>
              </a:extLst>
            </p:cNvPr>
            <p:cNvSpPr/>
            <p:nvPr/>
          </p:nvSpPr>
          <p:spPr>
            <a:xfrm>
              <a:off x="9104183" y="944216"/>
              <a:ext cx="1004887" cy="288005"/>
            </a:xfrm>
            <a:prstGeom prst="rect">
              <a:avLst/>
            </a:prstGeom>
            <a:solidFill>
              <a:srgbClr val="7030A0">
                <a:alpha val="15000"/>
              </a:srgb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158B5AA3-52F0-EA66-EEA5-FDC92F2440FD}"/>
              </a:ext>
            </a:extLst>
          </p:cNvPr>
          <p:cNvGrpSpPr/>
          <p:nvPr/>
        </p:nvGrpSpPr>
        <p:grpSpPr>
          <a:xfrm>
            <a:off x="0" y="3391679"/>
            <a:ext cx="3736476" cy="538080"/>
            <a:chOff x="-2022" y="438743"/>
            <a:chExt cx="3736476" cy="538080"/>
          </a:xfrm>
        </p:grpSpPr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A0F9DAAE-666E-775B-415A-2ABA0642F483}"/>
                </a:ext>
              </a:extLst>
            </p:cNvPr>
            <p:cNvSpPr txBox="1"/>
            <p:nvPr/>
          </p:nvSpPr>
          <p:spPr>
            <a:xfrm>
              <a:off x="427390" y="513987"/>
              <a:ext cx="3307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CC5856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3.3. </a:t>
              </a:r>
              <a:r>
                <a:rPr lang="fr-FR" u="sng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Détection de la signature</a:t>
              </a:r>
              <a:endParaRPr lang="fr-FR" u="sng" dirty="0">
                <a:latin typeface="Calibri Light" panose="020F0302020204030204" pitchFamily="34" charset="0"/>
                <a:ea typeface="Cambria Math" panose="02040503050406030204" pitchFamily="18" charset="0"/>
                <a:cs typeface="Calibri Light" panose="020F0302020204030204" pitchFamily="34" charset="0"/>
              </a:endParaRPr>
            </a:p>
          </p:txBody>
        </p:sp>
        <p:sp>
          <p:nvSpPr>
            <p:cNvPr id="64" name="Triangle isocèle 63">
              <a:extLst>
                <a:ext uri="{FF2B5EF4-FFF2-40B4-BE49-F238E27FC236}">
                  <a16:creationId xmlns:a16="http://schemas.microsoft.com/office/drawing/2014/main" id="{6E238DE6-AC94-CEE3-434F-EF689E8C78EE}"/>
                </a:ext>
              </a:extLst>
            </p:cNvPr>
            <p:cNvSpPr/>
            <p:nvPr/>
          </p:nvSpPr>
          <p:spPr>
            <a:xfrm rot="5400000">
              <a:off x="-72228" y="508949"/>
              <a:ext cx="538080" cy="397668"/>
            </a:xfrm>
            <a:prstGeom prst="triangle">
              <a:avLst/>
            </a:prstGeom>
            <a:solidFill>
              <a:srgbClr val="CC58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68" name="Image 67" descr="Une image contenant texte, Appareils électroniques, capture d’écran, Police&#10;&#10;Description générée automatiquement">
            <a:extLst>
              <a:ext uri="{FF2B5EF4-FFF2-40B4-BE49-F238E27FC236}">
                <a16:creationId xmlns:a16="http://schemas.microsoft.com/office/drawing/2014/main" id="{C296D310-7A71-DB9A-E688-A680AEE100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" t="19080" r="6288" b="65859"/>
          <a:stretch/>
        </p:blipFill>
        <p:spPr>
          <a:xfrm>
            <a:off x="76286" y="1893188"/>
            <a:ext cx="5749504" cy="1310313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D6FA5CB3-E00F-57F9-7973-B3FED45691D8}"/>
              </a:ext>
            </a:extLst>
          </p:cNvPr>
          <p:cNvGrpSpPr/>
          <p:nvPr/>
        </p:nvGrpSpPr>
        <p:grpSpPr>
          <a:xfrm>
            <a:off x="265092" y="2201194"/>
            <a:ext cx="3490476" cy="800149"/>
            <a:chOff x="243047" y="933401"/>
            <a:chExt cx="3490476" cy="800149"/>
          </a:xfrm>
        </p:grpSpPr>
        <p:grpSp>
          <p:nvGrpSpPr>
            <p:cNvPr id="70" name="Groupe 69">
              <a:extLst>
                <a:ext uri="{FF2B5EF4-FFF2-40B4-BE49-F238E27FC236}">
                  <a16:creationId xmlns:a16="http://schemas.microsoft.com/office/drawing/2014/main" id="{1A4FE2D3-84CF-0820-87DE-C2DDF6BCCF5E}"/>
                </a:ext>
              </a:extLst>
            </p:cNvPr>
            <p:cNvGrpSpPr/>
            <p:nvPr/>
          </p:nvGrpSpPr>
          <p:grpSpPr>
            <a:xfrm>
              <a:off x="303513" y="981407"/>
              <a:ext cx="3430010" cy="752143"/>
              <a:chOff x="6789733" y="2144327"/>
              <a:chExt cx="3430010" cy="752143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B14EFE6C-4F42-1AC9-66E6-85B2E9367B20}"/>
                  </a:ext>
                </a:extLst>
              </p:cNvPr>
              <p:cNvSpPr/>
              <p:nvPr/>
            </p:nvSpPr>
            <p:spPr>
              <a:xfrm>
                <a:off x="6789733" y="2144327"/>
                <a:ext cx="1590370" cy="75214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20000"/>
                </a:schemeClr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DD8BD39-DAD3-98DF-B4A5-4908CE82ACD6}"/>
                  </a:ext>
                </a:extLst>
              </p:cNvPr>
              <p:cNvSpPr/>
              <p:nvPr/>
            </p:nvSpPr>
            <p:spPr>
              <a:xfrm>
                <a:off x="8629374" y="2317748"/>
                <a:ext cx="1590369" cy="57872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20000"/>
                </a:schemeClr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1076F400-4386-12C1-59AE-829C7ABD663F}"/>
                </a:ext>
              </a:extLst>
            </p:cNvPr>
            <p:cNvSpPr/>
            <p:nvPr/>
          </p:nvSpPr>
          <p:spPr>
            <a:xfrm>
              <a:off x="2082688" y="1095701"/>
              <a:ext cx="120932" cy="11825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0745EE91-FE11-FD5F-5EE1-838F49F52598}"/>
                </a:ext>
              </a:extLst>
            </p:cNvPr>
            <p:cNvSpPr/>
            <p:nvPr/>
          </p:nvSpPr>
          <p:spPr>
            <a:xfrm>
              <a:off x="243047" y="933401"/>
              <a:ext cx="120932" cy="11825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</p:grpSp>
      <p:grpSp>
        <p:nvGrpSpPr>
          <p:cNvPr id="75" name="Groupe 74">
            <a:extLst>
              <a:ext uri="{FF2B5EF4-FFF2-40B4-BE49-F238E27FC236}">
                <a16:creationId xmlns:a16="http://schemas.microsoft.com/office/drawing/2014/main" id="{1743003F-E33E-D971-181C-AED9DAF427CF}"/>
              </a:ext>
            </a:extLst>
          </p:cNvPr>
          <p:cNvGrpSpPr/>
          <p:nvPr/>
        </p:nvGrpSpPr>
        <p:grpSpPr>
          <a:xfrm>
            <a:off x="301609" y="1862502"/>
            <a:ext cx="5359236" cy="296740"/>
            <a:chOff x="279564" y="594709"/>
            <a:chExt cx="5359236" cy="296740"/>
          </a:xfrm>
        </p:grpSpPr>
        <p:grpSp>
          <p:nvGrpSpPr>
            <p:cNvPr id="76" name="Groupe 75">
              <a:extLst>
                <a:ext uri="{FF2B5EF4-FFF2-40B4-BE49-F238E27FC236}">
                  <a16:creationId xmlns:a16="http://schemas.microsoft.com/office/drawing/2014/main" id="{76C9ED8B-DECA-BFDC-6F4F-DD3DD8C10FAB}"/>
                </a:ext>
              </a:extLst>
            </p:cNvPr>
            <p:cNvGrpSpPr/>
            <p:nvPr/>
          </p:nvGrpSpPr>
          <p:grpSpPr>
            <a:xfrm>
              <a:off x="340030" y="660876"/>
              <a:ext cx="5298770" cy="230573"/>
              <a:chOff x="6879499" y="588578"/>
              <a:chExt cx="5298770" cy="230573"/>
            </a:xfrm>
            <a:solidFill>
              <a:srgbClr val="7030A0">
                <a:alpha val="15000"/>
              </a:srgbClr>
            </a:solidFill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0DECEF5-4AD4-7E47-7C13-961C491E8633}"/>
                  </a:ext>
                </a:extLst>
              </p:cNvPr>
              <p:cNvSpPr/>
              <p:nvPr/>
            </p:nvSpPr>
            <p:spPr>
              <a:xfrm>
                <a:off x="6879499" y="608397"/>
                <a:ext cx="1480132" cy="210754"/>
              </a:xfrm>
              <a:prstGeom prst="rect">
                <a:avLst/>
              </a:prstGeom>
              <a:grp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876043B4-0106-8314-CE72-AFFE8A1118AB}"/>
                  </a:ext>
                </a:extLst>
              </p:cNvPr>
              <p:cNvSpPr/>
              <p:nvPr/>
            </p:nvSpPr>
            <p:spPr>
              <a:xfrm>
                <a:off x="9441419" y="588578"/>
                <a:ext cx="946150" cy="210754"/>
              </a:xfrm>
              <a:prstGeom prst="rect">
                <a:avLst/>
              </a:prstGeom>
              <a:grp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9A22175-9218-D238-293F-CDE2078C4189}"/>
                  </a:ext>
                </a:extLst>
              </p:cNvPr>
              <p:cNvSpPr/>
              <p:nvPr/>
            </p:nvSpPr>
            <p:spPr>
              <a:xfrm>
                <a:off x="11581369" y="594898"/>
                <a:ext cx="596900" cy="210754"/>
              </a:xfrm>
              <a:prstGeom prst="rect">
                <a:avLst/>
              </a:prstGeom>
              <a:grp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B444ECB4-4785-93D1-22D9-275088256668}"/>
                </a:ext>
              </a:extLst>
            </p:cNvPr>
            <p:cNvSpPr/>
            <p:nvPr/>
          </p:nvSpPr>
          <p:spPr>
            <a:xfrm>
              <a:off x="2830106" y="594709"/>
              <a:ext cx="120932" cy="11825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E16664CC-53C0-385C-CCDA-29498327A466}"/>
                </a:ext>
              </a:extLst>
            </p:cNvPr>
            <p:cNvSpPr/>
            <p:nvPr/>
          </p:nvSpPr>
          <p:spPr>
            <a:xfrm>
              <a:off x="279564" y="617595"/>
              <a:ext cx="120932" cy="11825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5C31678E-A75A-91B3-487A-C9D0FA501D15}"/>
                </a:ext>
              </a:extLst>
            </p:cNvPr>
            <p:cNvSpPr/>
            <p:nvPr/>
          </p:nvSpPr>
          <p:spPr>
            <a:xfrm>
              <a:off x="4981434" y="606593"/>
              <a:ext cx="120932" cy="11825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</p:grp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B3B14411-BAFF-C186-72A8-54E871AD6025}"/>
              </a:ext>
            </a:extLst>
          </p:cNvPr>
          <p:cNvGrpSpPr/>
          <p:nvPr/>
        </p:nvGrpSpPr>
        <p:grpSpPr>
          <a:xfrm>
            <a:off x="325558" y="1963438"/>
            <a:ext cx="4695631" cy="296883"/>
            <a:chOff x="173158" y="1811038"/>
            <a:chExt cx="4695631" cy="296883"/>
          </a:xfrm>
        </p:grpSpPr>
        <p:cxnSp>
          <p:nvCxnSpPr>
            <p:cNvPr id="84" name="Connecteur droit avec flèche 83">
              <a:extLst>
                <a:ext uri="{FF2B5EF4-FFF2-40B4-BE49-F238E27FC236}">
                  <a16:creationId xmlns:a16="http://schemas.microsoft.com/office/drawing/2014/main" id="{ED96AEC5-6E89-9347-0E93-60225C41D1B4}"/>
                </a:ext>
              </a:extLst>
            </p:cNvPr>
            <p:cNvCxnSpPr>
              <a:cxnSpLocks/>
              <a:stCxn id="72" idx="7"/>
              <a:endCxn id="77" idx="3"/>
            </p:cNvCxnSpPr>
            <p:nvPr/>
          </p:nvCxnSpPr>
          <p:spPr>
            <a:xfrm flipV="1">
              <a:off x="215914" y="1811038"/>
              <a:ext cx="2501547" cy="255074"/>
            </a:xfrm>
            <a:prstGeom prst="straightConnector1">
              <a:avLst/>
            </a:prstGeom>
            <a:ln w="19050">
              <a:solidFill>
                <a:srgbClr val="CC5856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cteur droit avec flèche 84">
              <a:extLst>
                <a:ext uri="{FF2B5EF4-FFF2-40B4-BE49-F238E27FC236}">
                  <a16:creationId xmlns:a16="http://schemas.microsoft.com/office/drawing/2014/main" id="{51910124-5207-9318-DCDD-F5A0C2A77092}"/>
                </a:ext>
              </a:extLst>
            </p:cNvPr>
            <p:cNvCxnSpPr>
              <a:cxnSpLocks/>
              <a:stCxn id="72" idx="6"/>
              <a:endCxn id="79" idx="3"/>
            </p:cNvCxnSpPr>
            <p:nvPr/>
          </p:nvCxnSpPr>
          <p:spPr>
            <a:xfrm flipV="1">
              <a:off x="233624" y="1822922"/>
              <a:ext cx="4635165" cy="284999"/>
            </a:xfrm>
            <a:prstGeom prst="straightConnector1">
              <a:avLst/>
            </a:prstGeom>
            <a:ln w="19050">
              <a:solidFill>
                <a:srgbClr val="CC5856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eur droit avec flèche 85">
              <a:extLst>
                <a:ext uri="{FF2B5EF4-FFF2-40B4-BE49-F238E27FC236}">
                  <a16:creationId xmlns:a16="http://schemas.microsoft.com/office/drawing/2014/main" id="{F321D295-7E9D-59D7-A6A8-906B23C4C693}"/>
                </a:ext>
              </a:extLst>
            </p:cNvPr>
            <p:cNvCxnSpPr>
              <a:cxnSpLocks/>
              <a:stCxn id="72" idx="0"/>
              <a:endCxn id="78" idx="4"/>
            </p:cNvCxnSpPr>
            <p:nvPr/>
          </p:nvCxnSpPr>
          <p:spPr>
            <a:xfrm flipV="1">
              <a:off x="173158" y="1851242"/>
              <a:ext cx="36517" cy="197552"/>
            </a:xfrm>
            <a:prstGeom prst="straightConnector1">
              <a:avLst/>
            </a:prstGeom>
            <a:ln w="19050">
              <a:solidFill>
                <a:srgbClr val="CC5856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3F27EE63-9EAD-6C42-9776-780333CAE74C}"/>
              </a:ext>
            </a:extLst>
          </p:cNvPr>
          <p:cNvSpPr/>
          <p:nvPr/>
        </p:nvSpPr>
        <p:spPr>
          <a:xfrm>
            <a:off x="5931495" y="879372"/>
            <a:ext cx="5548072" cy="90963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grpSp>
        <p:nvGrpSpPr>
          <p:cNvPr id="97" name="Groupe 96">
            <a:extLst>
              <a:ext uri="{FF2B5EF4-FFF2-40B4-BE49-F238E27FC236}">
                <a16:creationId xmlns:a16="http://schemas.microsoft.com/office/drawing/2014/main" id="{E9E1A9B5-E6C1-5EDB-EBE7-20A223665DAA}"/>
              </a:ext>
            </a:extLst>
          </p:cNvPr>
          <p:cNvGrpSpPr/>
          <p:nvPr/>
        </p:nvGrpSpPr>
        <p:grpSpPr>
          <a:xfrm>
            <a:off x="513877" y="3756468"/>
            <a:ext cx="5730014" cy="691192"/>
            <a:chOff x="534021" y="3689037"/>
            <a:chExt cx="5730014" cy="691192"/>
          </a:xfrm>
        </p:grpSpPr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49F04CE3-7B06-4457-7559-CD4ABBC95FA6}"/>
                </a:ext>
              </a:extLst>
            </p:cNvPr>
            <p:cNvSpPr txBox="1"/>
            <p:nvPr/>
          </p:nvSpPr>
          <p:spPr>
            <a:xfrm>
              <a:off x="1148615" y="3795454"/>
              <a:ext cx="511542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600" b="1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Analyse</a:t>
              </a:r>
              <a:r>
                <a:rPr lang="fr-FR" sz="16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de l’ensemble des </a:t>
              </a:r>
              <a:r>
                <a:rPr lang="fr-FR" sz="1600" b="1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documents</a:t>
              </a:r>
              <a:r>
                <a:rPr lang="fr-FR" sz="16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du </a:t>
              </a:r>
              <a:r>
                <a:rPr lang="fr-FR" sz="1600" b="1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même type </a:t>
              </a:r>
              <a:r>
                <a:rPr lang="fr-FR" sz="16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que le </a:t>
              </a:r>
              <a:r>
                <a:rPr lang="fr-FR" sz="1600" b="1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modèle</a:t>
              </a:r>
              <a:endParaRPr lang="fr-FR" sz="1600" b="1" dirty="0"/>
            </a:p>
          </p:txBody>
        </p:sp>
        <p:pic>
          <p:nvPicPr>
            <p:cNvPr id="96" name="Graphique 95" descr="Ligne fléchée : légèrement incurvée avec un remplissage uni">
              <a:extLst>
                <a:ext uri="{FF2B5EF4-FFF2-40B4-BE49-F238E27FC236}">
                  <a16:creationId xmlns:a16="http://schemas.microsoft.com/office/drawing/2014/main" id="{9EB6526A-F019-75E6-852F-843F17DDE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4021" y="3689037"/>
              <a:ext cx="582165" cy="582165"/>
            </a:xfrm>
            <a:prstGeom prst="rect">
              <a:avLst/>
            </a:prstGeom>
          </p:spPr>
        </p:pic>
      </p:grpSp>
      <p:grpSp>
        <p:nvGrpSpPr>
          <p:cNvPr id="66" name="Groupe 65">
            <a:extLst>
              <a:ext uri="{FF2B5EF4-FFF2-40B4-BE49-F238E27FC236}">
                <a16:creationId xmlns:a16="http://schemas.microsoft.com/office/drawing/2014/main" id="{21EBB1B4-63B0-BB1C-5463-98BBD3D9348C}"/>
              </a:ext>
            </a:extLst>
          </p:cNvPr>
          <p:cNvGrpSpPr/>
          <p:nvPr/>
        </p:nvGrpSpPr>
        <p:grpSpPr>
          <a:xfrm>
            <a:off x="6313173" y="3065832"/>
            <a:ext cx="2009912" cy="3167166"/>
            <a:chOff x="7894438" y="2693248"/>
            <a:chExt cx="1828298" cy="2880984"/>
          </a:xfrm>
        </p:grpSpPr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5AE53A13-5186-17CF-A772-C602B25798A3}"/>
                </a:ext>
              </a:extLst>
            </p:cNvPr>
            <p:cNvGrpSpPr/>
            <p:nvPr/>
          </p:nvGrpSpPr>
          <p:grpSpPr>
            <a:xfrm>
              <a:off x="7894438" y="2693248"/>
              <a:ext cx="1828298" cy="2578533"/>
              <a:chOff x="6212332" y="581262"/>
              <a:chExt cx="1828298" cy="257853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pic>
            <p:nvPicPr>
              <p:cNvPr id="14" name="Image 13" descr="Une image contenant texte, Appareils électroniques, capture d’écran, Police&#10;&#10;Description générée automatiquement">
                <a:extLst>
                  <a:ext uri="{FF2B5EF4-FFF2-40B4-BE49-F238E27FC236}">
                    <a16:creationId xmlns:a16="http://schemas.microsoft.com/office/drawing/2014/main" id="{88978A6A-DDF7-E5FC-616E-B62A1D28D8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16468" y="581262"/>
                <a:ext cx="1824162" cy="2578533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42946A3-C508-BB0F-989D-47D52A95E1D5}"/>
                  </a:ext>
                </a:extLst>
              </p:cNvPr>
              <p:cNvSpPr/>
              <p:nvPr/>
            </p:nvSpPr>
            <p:spPr>
              <a:xfrm>
                <a:off x="6212332" y="584271"/>
                <a:ext cx="1824162" cy="257001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 dirty="0"/>
              </a:p>
            </p:txBody>
          </p:sp>
        </p:grp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EFA7ED5F-DD57-6EA8-8C6D-73CDA1DCE165}"/>
                </a:ext>
              </a:extLst>
            </p:cNvPr>
            <p:cNvSpPr txBox="1"/>
            <p:nvPr/>
          </p:nvSpPr>
          <p:spPr>
            <a:xfrm>
              <a:off x="7898574" y="5266269"/>
              <a:ext cx="1820026" cy="3079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600" i="1" dirty="0">
                  <a:solidFill>
                    <a:srgbClr val="FF0000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A - PDF modèle  </a:t>
              </a:r>
              <a:endParaRPr lang="fr-FR" sz="1600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2" name="Groupe 101">
            <a:extLst>
              <a:ext uri="{FF2B5EF4-FFF2-40B4-BE49-F238E27FC236}">
                <a16:creationId xmlns:a16="http://schemas.microsoft.com/office/drawing/2014/main" id="{68F432EA-386F-D070-4AA3-214B55E89C76}"/>
              </a:ext>
            </a:extLst>
          </p:cNvPr>
          <p:cNvGrpSpPr/>
          <p:nvPr/>
        </p:nvGrpSpPr>
        <p:grpSpPr>
          <a:xfrm>
            <a:off x="9320167" y="2812247"/>
            <a:ext cx="2357624" cy="3401825"/>
            <a:chOff x="9710692" y="2812247"/>
            <a:chExt cx="2357624" cy="340182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A9CE721-AA78-4597-59BC-7D244BDD3F27}"/>
                </a:ext>
              </a:extLst>
            </p:cNvPr>
            <p:cNvSpPr/>
            <p:nvPr/>
          </p:nvSpPr>
          <p:spPr>
            <a:xfrm>
              <a:off x="10058741" y="2812247"/>
              <a:ext cx="2009575" cy="28312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480DDAD-D5D6-583A-9377-7B5D92433929}"/>
                </a:ext>
              </a:extLst>
            </p:cNvPr>
            <p:cNvSpPr/>
            <p:nvPr/>
          </p:nvSpPr>
          <p:spPr>
            <a:xfrm>
              <a:off x="9914978" y="2939021"/>
              <a:ext cx="2009575" cy="28312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  <p:grpSp>
          <p:nvGrpSpPr>
            <p:cNvPr id="65" name="Groupe 64">
              <a:extLst>
                <a:ext uri="{FF2B5EF4-FFF2-40B4-BE49-F238E27FC236}">
                  <a16:creationId xmlns:a16="http://schemas.microsoft.com/office/drawing/2014/main" id="{DD54335C-965B-70A5-3345-0D44B6B433B1}"/>
                </a:ext>
              </a:extLst>
            </p:cNvPr>
            <p:cNvGrpSpPr/>
            <p:nvPr/>
          </p:nvGrpSpPr>
          <p:grpSpPr>
            <a:xfrm>
              <a:off x="9710692" y="3055895"/>
              <a:ext cx="2062750" cy="3158177"/>
              <a:chOff x="9845984" y="2685044"/>
              <a:chExt cx="1872431" cy="2866788"/>
            </a:xfrm>
          </p:grpSpPr>
          <p:grpSp>
            <p:nvGrpSpPr>
              <p:cNvPr id="33" name="Groupe 32">
                <a:extLst>
                  <a:ext uri="{FF2B5EF4-FFF2-40B4-BE49-F238E27FC236}">
                    <a16:creationId xmlns:a16="http://schemas.microsoft.com/office/drawing/2014/main" id="{CF61CBF6-A001-9A90-ADB2-0FF1D5C9825D}"/>
                  </a:ext>
                </a:extLst>
              </p:cNvPr>
              <p:cNvGrpSpPr/>
              <p:nvPr/>
            </p:nvGrpSpPr>
            <p:grpSpPr>
              <a:xfrm>
                <a:off x="9845984" y="2685044"/>
                <a:ext cx="1872431" cy="2578533"/>
                <a:chOff x="7097680" y="4101946"/>
                <a:chExt cx="1872431" cy="2578533"/>
              </a:xfrm>
            </p:grpSpPr>
            <p:pic>
              <p:nvPicPr>
                <p:cNvPr id="26" name="Image 25" descr="Une image contenant texte, capture d’écran, document&#10;&#10;Description générée automatiquement">
                  <a:extLst>
                    <a:ext uri="{FF2B5EF4-FFF2-40B4-BE49-F238E27FC236}">
                      <a16:creationId xmlns:a16="http://schemas.microsoft.com/office/drawing/2014/main" id="{AC761D0F-8324-3DFC-181E-801B9CCFA0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83" t="3022" r="1688" b="2289"/>
                <a:stretch/>
              </p:blipFill>
              <p:spPr>
                <a:xfrm>
                  <a:off x="7097680" y="4101946"/>
                  <a:ext cx="1872431" cy="2578533"/>
                </a:xfrm>
                <a:prstGeom prst="rect">
                  <a:avLst/>
                </a:prstGeom>
              </p:spPr>
            </p:pic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757DADA7-20B1-51B3-9A63-B9BD1076EEBC}"/>
                    </a:ext>
                  </a:extLst>
                </p:cNvPr>
                <p:cNvSpPr/>
                <p:nvPr/>
              </p:nvSpPr>
              <p:spPr>
                <a:xfrm>
                  <a:off x="7121815" y="4106207"/>
                  <a:ext cx="1824162" cy="2570012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600" dirty="0"/>
                </a:p>
              </p:txBody>
            </p:sp>
          </p:grpSp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B7C66C05-DBFB-B1C5-49EF-B08AB87F5D56}"/>
                  </a:ext>
                </a:extLst>
              </p:cNvPr>
              <p:cNvSpPr txBox="1"/>
              <p:nvPr/>
            </p:nvSpPr>
            <p:spPr>
              <a:xfrm>
                <a:off x="9870119" y="5244515"/>
                <a:ext cx="1824162" cy="307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600" i="1" dirty="0">
                    <a:solidFill>
                      <a:srgbClr val="0070C0"/>
                    </a:solidFill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B - PDF à analyser</a:t>
                </a:r>
                <a:endParaRPr lang="fr-FR" sz="1600" i="1" dirty="0">
                  <a:solidFill>
                    <a:srgbClr val="0070C0"/>
                  </a:solidFill>
                </a:endParaRPr>
              </a:p>
            </p:txBody>
          </p:sp>
        </p:grp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22C7A680-A6BD-FC37-E17C-0F52CF957045}"/>
              </a:ext>
            </a:extLst>
          </p:cNvPr>
          <p:cNvSpPr/>
          <p:nvPr/>
        </p:nvSpPr>
        <p:spPr>
          <a:xfrm>
            <a:off x="248514" y="4639527"/>
            <a:ext cx="97532" cy="776361"/>
          </a:xfrm>
          <a:prstGeom prst="rect">
            <a:avLst/>
          </a:prstGeom>
          <a:solidFill>
            <a:srgbClr val="CC585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>
              <a:solidFill>
                <a:srgbClr val="CC5856"/>
              </a:solidFill>
            </a:endParaRPr>
          </a:p>
        </p:txBody>
      </p: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2F28413C-1F78-3B3D-8A2C-545165664C3B}"/>
              </a:ext>
            </a:extLst>
          </p:cNvPr>
          <p:cNvGrpSpPr/>
          <p:nvPr/>
        </p:nvGrpSpPr>
        <p:grpSpPr>
          <a:xfrm>
            <a:off x="200592" y="4642045"/>
            <a:ext cx="6043299" cy="338554"/>
            <a:chOff x="251969" y="4329335"/>
            <a:chExt cx="6043299" cy="338554"/>
          </a:xfrm>
        </p:grpSpPr>
        <p:sp>
          <p:nvSpPr>
            <p:cNvPr id="98" name="ZoneTexte 97">
              <a:extLst>
                <a:ext uri="{FF2B5EF4-FFF2-40B4-BE49-F238E27FC236}">
                  <a16:creationId xmlns:a16="http://schemas.microsoft.com/office/drawing/2014/main" id="{76CA8977-5C45-CAB4-BD5F-C5766B62653B}"/>
                </a:ext>
              </a:extLst>
            </p:cNvPr>
            <p:cNvSpPr txBox="1"/>
            <p:nvPr/>
          </p:nvSpPr>
          <p:spPr>
            <a:xfrm>
              <a:off x="542840" y="4329335"/>
              <a:ext cx="575242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6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Document </a:t>
              </a:r>
              <a:r>
                <a:rPr lang="fr-FR" sz="1600" b="1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numérique</a:t>
              </a:r>
              <a:r>
                <a:rPr lang="fr-FR" sz="16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</a:t>
              </a:r>
              <a:r>
                <a:rPr lang="fr-FR" sz="1600" dirty="0">
                  <a:solidFill>
                    <a:srgbClr val="CC5856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  <a:sym typeface="Symbol" panose="05050102010706020507" pitchFamily="18" charset="2"/>
                </a:rPr>
                <a:t> </a:t>
              </a:r>
              <a:r>
                <a:rPr lang="fr-FR" sz="16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considéré </a:t>
              </a:r>
              <a:r>
                <a:rPr lang="fr-FR" sz="1600" b="1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signé</a:t>
              </a:r>
              <a:r>
                <a:rPr lang="fr-FR" sz="16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par défaut</a:t>
              </a:r>
              <a:r>
                <a:rPr lang="fr-FR" sz="1600" dirty="0">
                  <a:solidFill>
                    <a:srgbClr val="CC5856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  <a:sym typeface="Symbol" panose="05050102010706020507" pitchFamily="18" charset="2"/>
                </a:rPr>
                <a:t> </a:t>
              </a:r>
              <a:r>
                <a:rPr lang="fr-FR" sz="16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</a:t>
              </a:r>
              <a:endParaRPr lang="fr-FR" sz="1600" dirty="0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144AD7D1-7D85-6F4A-01D3-299A257F7A28}"/>
                </a:ext>
              </a:extLst>
            </p:cNvPr>
            <p:cNvSpPr/>
            <p:nvPr/>
          </p:nvSpPr>
          <p:spPr>
            <a:xfrm>
              <a:off x="251969" y="4399826"/>
              <a:ext cx="188513" cy="201397"/>
            </a:xfrm>
            <a:prstGeom prst="ellipse">
              <a:avLst/>
            </a:prstGeom>
            <a:solidFill>
              <a:srgbClr val="CC585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556EF9F6-50B1-31E7-4D12-F631D1AB0A5B}"/>
              </a:ext>
            </a:extLst>
          </p:cNvPr>
          <p:cNvGrpSpPr/>
          <p:nvPr/>
        </p:nvGrpSpPr>
        <p:grpSpPr>
          <a:xfrm>
            <a:off x="576469" y="5415888"/>
            <a:ext cx="5186055" cy="1112718"/>
            <a:chOff x="734254" y="5569054"/>
            <a:chExt cx="5186055" cy="1112718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2B332CB-8F11-9BD4-B6C6-BCB1671FF40B}"/>
                </a:ext>
              </a:extLst>
            </p:cNvPr>
            <p:cNvSpPr/>
            <p:nvPr/>
          </p:nvSpPr>
          <p:spPr>
            <a:xfrm>
              <a:off x="734254" y="5569054"/>
              <a:ext cx="4841806" cy="1112718"/>
            </a:xfrm>
            <a:prstGeom prst="rect">
              <a:avLst/>
            </a:prstGeom>
            <a:solidFill>
              <a:srgbClr val="CC5856">
                <a:alpha val="1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3AEBC5E4-5000-6975-DC70-54FA5203BB21}"/>
                </a:ext>
              </a:extLst>
            </p:cNvPr>
            <p:cNvSpPr txBox="1"/>
            <p:nvPr/>
          </p:nvSpPr>
          <p:spPr>
            <a:xfrm>
              <a:off x="753701" y="5631867"/>
              <a:ext cx="516660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600" b="1" i="1" dirty="0">
                  <a:solidFill>
                    <a:srgbClr val="CC5856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Similarité</a:t>
              </a:r>
              <a:r>
                <a:rPr lang="fr-FR" sz="1600" i="1" dirty="0">
                  <a:solidFill>
                    <a:srgbClr val="CC5856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entre 2 textes avec </a:t>
              </a:r>
              <a:r>
                <a:rPr lang="fr-FR" sz="1600" b="1" i="1" dirty="0">
                  <a:solidFill>
                    <a:srgbClr val="CC5856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l’Indice de Jaccard</a:t>
              </a:r>
              <a:endParaRPr lang="fr-FR" sz="1600" b="1" i="1" dirty="0">
                <a:solidFill>
                  <a:srgbClr val="CC5856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4C28B08C-4F10-5DA1-536E-0742842269AC}"/>
                    </a:ext>
                  </a:extLst>
                </p:cNvPr>
                <p:cNvSpPr txBox="1"/>
                <p:nvPr/>
              </p:nvSpPr>
              <p:spPr>
                <a:xfrm>
                  <a:off x="966945" y="5988672"/>
                  <a:ext cx="2924363" cy="60144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fr-F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fr-F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m:rPr>
                                <m:nor/>
                              </m:rPr>
                              <a:rPr lang="fr-FR" sz="1600" dirty="0">
                                <a:solidFill>
                                  <a:srgbClr val="FF0000"/>
                                </a:solidFill>
                              </a:rPr>
                              <m:t> </m:t>
                            </m:r>
                            <m:r>
                              <a:rPr lang="fr-F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m:rPr>
                                <m:nor/>
                              </m:rPr>
                              <a:rPr lang="fr-FR" sz="1600" dirty="0">
                                <a:solidFill>
                                  <a:srgbClr val="0070C0"/>
                                </a:solidFill>
                              </a:rPr>
                              <m:t> </m:t>
                            </m:r>
                          </m:e>
                        </m:d>
                        <m:r>
                          <a:rPr lang="fr-F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fr-F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fr-F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m:rPr>
                                    <m:nor/>
                                  </m:rPr>
                                  <a:rPr lang="fr-FR" sz="1600" dirty="0">
                                    <a:solidFill>
                                      <a:srgbClr val="FF0000"/>
                                    </a:solidFill>
                                  </a:rPr>
                                  <m:t> </m:t>
                                </m:r>
                                <m:r>
                                  <a:rPr lang="fr-F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∩</m:t>
                                </m:r>
                                <m:r>
                                  <a:rPr lang="fr-FR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m:rPr>
                                    <m:nor/>
                                  </m:rPr>
                                  <a:rPr lang="fr-FR" sz="1600" dirty="0">
                                    <a:solidFill>
                                      <a:srgbClr val="0070C0"/>
                                    </a:solidFill>
                                  </a:rPr>
                                  <m:t> 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fr-F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m:rPr>
                                    <m:nor/>
                                  </m:rPr>
                                  <a:rPr lang="fr-FR" sz="1600" dirty="0">
                                    <a:solidFill>
                                      <a:srgbClr val="FF0000"/>
                                    </a:solidFill>
                                  </a:rPr>
                                  <m:t> </m:t>
                                </m:r>
                                <m:r>
                                  <a:rPr lang="fr-F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∪</m:t>
                                </m:r>
                                <m:r>
                                  <a:rPr lang="fr-FR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m:rPr>
                                    <m:nor/>
                                  </m:rPr>
                                  <a:rPr lang="fr-FR" sz="1600" dirty="0">
                                    <a:solidFill>
                                      <a:srgbClr val="0070C0"/>
                                    </a:solidFill>
                                  </a:rPr>
                                  <m:t> </m:t>
                                </m:r>
                              </m:e>
                            </m:d>
                          </m:den>
                        </m:f>
                        <m:r>
                          <a:rPr lang="fr-F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∈[0,1]</m:t>
                        </m:r>
                      </m:oMath>
                    </m:oMathPara>
                  </a14:m>
                  <a:endParaRPr lang="fr-FR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4C28B08C-4F10-5DA1-536E-0742842269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945" y="5988672"/>
                  <a:ext cx="2924363" cy="60144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7" name="Groupe 86">
            <a:extLst>
              <a:ext uri="{FF2B5EF4-FFF2-40B4-BE49-F238E27FC236}">
                <a16:creationId xmlns:a16="http://schemas.microsoft.com/office/drawing/2014/main" id="{431CCB38-891C-AC31-4CF5-B2D5ABD153F6}"/>
              </a:ext>
            </a:extLst>
          </p:cNvPr>
          <p:cNvGrpSpPr/>
          <p:nvPr/>
        </p:nvGrpSpPr>
        <p:grpSpPr>
          <a:xfrm>
            <a:off x="8237807" y="4227864"/>
            <a:ext cx="1159055" cy="849188"/>
            <a:chOff x="8633165" y="3634035"/>
            <a:chExt cx="1159055" cy="849188"/>
          </a:xfrm>
        </p:grpSpPr>
        <p:sp>
          <p:nvSpPr>
            <p:cNvPr id="44" name="Flèche : double flèche horizontale 43">
              <a:extLst>
                <a:ext uri="{FF2B5EF4-FFF2-40B4-BE49-F238E27FC236}">
                  <a16:creationId xmlns:a16="http://schemas.microsoft.com/office/drawing/2014/main" id="{F73C1FE3-E3BC-2CCE-CA0F-E43C0458D531}"/>
                </a:ext>
              </a:extLst>
            </p:cNvPr>
            <p:cNvSpPr/>
            <p:nvPr/>
          </p:nvSpPr>
          <p:spPr>
            <a:xfrm>
              <a:off x="8780737" y="3634035"/>
              <a:ext cx="884452" cy="287808"/>
            </a:xfrm>
            <a:prstGeom prst="leftRightArrow">
              <a:avLst>
                <a:gd name="adj1" fmla="val 50000"/>
                <a:gd name="adj2" fmla="val 35339"/>
              </a:avLst>
            </a:prstGeom>
            <a:solidFill>
              <a:srgbClr val="CC585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C21F436A-2D99-BCCA-3A3F-665C61D1B628}"/>
                </a:ext>
              </a:extLst>
            </p:cNvPr>
            <p:cNvSpPr txBox="1"/>
            <p:nvPr/>
          </p:nvSpPr>
          <p:spPr>
            <a:xfrm>
              <a:off x="8633165" y="3898448"/>
              <a:ext cx="115905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600" dirty="0">
                  <a:solidFill>
                    <a:srgbClr val="CC5856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Calcul de similarité</a:t>
              </a:r>
              <a:endParaRPr lang="fr-FR" sz="1600" dirty="0">
                <a:solidFill>
                  <a:srgbClr val="CC5856"/>
                </a:solidFill>
              </a:endParaRPr>
            </a:p>
          </p:txBody>
        </p:sp>
      </p:grp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79ADB31F-585E-1926-DBFB-AB2DF28EA8B1}"/>
              </a:ext>
            </a:extLst>
          </p:cNvPr>
          <p:cNvGrpSpPr/>
          <p:nvPr/>
        </p:nvGrpSpPr>
        <p:grpSpPr>
          <a:xfrm>
            <a:off x="203487" y="5077334"/>
            <a:ext cx="5937255" cy="338554"/>
            <a:chOff x="254864" y="5014005"/>
            <a:chExt cx="5937255" cy="338554"/>
          </a:xfrm>
        </p:grpSpPr>
        <p:sp>
          <p:nvSpPr>
            <p:cNvPr id="95" name="ZoneTexte 94">
              <a:extLst>
                <a:ext uri="{FF2B5EF4-FFF2-40B4-BE49-F238E27FC236}">
                  <a16:creationId xmlns:a16="http://schemas.microsoft.com/office/drawing/2014/main" id="{96047821-B543-2198-6021-88531403A7CB}"/>
                </a:ext>
              </a:extLst>
            </p:cNvPr>
            <p:cNvSpPr txBox="1"/>
            <p:nvPr/>
          </p:nvSpPr>
          <p:spPr>
            <a:xfrm>
              <a:off x="529154" y="5014005"/>
              <a:ext cx="566296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6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Sinon, identification la </a:t>
              </a:r>
              <a:r>
                <a:rPr lang="fr-FR" sz="1600" b="1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page</a:t>
              </a:r>
              <a:r>
                <a:rPr lang="fr-FR" sz="16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</a:t>
              </a:r>
              <a:r>
                <a:rPr lang="fr-FR" sz="1600" b="1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contenant</a:t>
              </a:r>
              <a:r>
                <a:rPr lang="fr-FR" sz="16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</a:t>
              </a:r>
              <a:r>
                <a:rPr lang="fr-FR" sz="1600" b="1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la</a:t>
              </a:r>
              <a:r>
                <a:rPr lang="fr-FR" sz="16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</a:t>
              </a:r>
              <a:r>
                <a:rPr lang="fr-FR" sz="1600" b="1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signature</a:t>
              </a:r>
              <a:r>
                <a:rPr lang="fr-FR" sz="16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</a:t>
              </a:r>
              <a:endParaRPr lang="fr-FR" sz="1600" dirty="0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8F43211E-2927-1B3A-7E0F-ED44E98A367F}"/>
                </a:ext>
              </a:extLst>
            </p:cNvPr>
            <p:cNvSpPr/>
            <p:nvPr/>
          </p:nvSpPr>
          <p:spPr>
            <a:xfrm>
              <a:off x="254864" y="5074294"/>
              <a:ext cx="188513" cy="201397"/>
            </a:xfrm>
            <a:prstGeom prst="ellipse">
              <a:avLst/>
            </a:prstGeom>
            <a:solidFill>
              <a:srgbClr val="CC585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</p:grpSp>
      <p:sp>
        <p:nvSpPr>
          <p:cNvPr id="40" name="ZoneTexte 39">
            <a:extLst>
              <a:ext uri="{FF2B5EF4-FFF2-40B4-BE49-F238E27FC236}">
                <a16:creationId xmlns:a16="http://schemas.microsoft.com/office/drawing/2014/main" id="{E9E04A0C-51C5-8F2A-A3B1-0F96ABA4F588}"/>
              </a:ext>
            </a:extLst>
          </p:cNvPr>
          <p:cNvSpPr txBox="1"/>
          <p:nvPr/>
        </p:nvSpPr>
        <p:spPr>
          <a:xfrm>
            <a:off x="4005581" y="3090446"/>
            <a:ext cx="20008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i="1" dirty="0">
                <a:solidFill>
                  <a:srgbClr val="FF0000"/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A - PDF modèle  </a:t>
            </a:r>
            <a:endParaRPr lang="fr-FR" sz="1600" i="1" dirty="0">
              <a:solidFill>
                <a:srgbClr val="FF0000"/>
              </a:solidFill>
            </a:endParaRPr>
          </a:p>
        </p:txBody>
      </p: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D082DBF1-983B-E39D-551E-EA4FF1B3A224}"/>
              </a:ext>
            </a:extLst>
          </p:cNvPr>
          <p:cNvGrpSpPr/>
          <p:nvPr/>
        </p:nvGrpSpPr>
        <p:grpSpPr>
          <a:xfrm>
            <a:off x="6551251" y="1821339"/>
            <a:ext cx="4142764" cy="498109"/>
            <a:chOff x="6551251" y="1821339"/>
            <a:chExt cx="4142764" cy="498109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5034E91D-4358-F8E1-0620-B6F258E3B862}"/>
                </a:ext>
              </a:extLst>
            </p:cNvPr>
            <p:cNvSpPr txBox="1"/>
            <p:nvPr/>
          </p:nvSpPr>
          <p:spPr>
            <a:xfrm>
              <a:off x="7087685" y="1911042"/>
              <a:ext cx="360633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600" i="1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Stocke cette information pour la suite</a:t>
              </a:r>
              <a:endParaRPr lang="fr-FR" sz="1600" i="1" dirty="0"/>
            </a:p>
          </p:txBody>
        </p:sp>
        <p:pic>
          <p:nvPicPr>
            <p:cNvPr id="90" name="Image 89" descr="Une image contenant noir, obscurité&#10;&#10;Description générée automatiquement">
              <a:extLst>
                <a:ext uri="{FF2B5EF4-FFF2-40B4-BE49-F238E27FC236}">
                  <a16:creationId xmlns:a16="http://schemas.microsoft.com/office/drawing/2014/main" id="{E8D8DF2E-0379-6D91-C53F-890D899773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75" r="8663" b="15175"/>
            <a:stretch/>
          </p:blipFill>
          <p:spPr>
            <a:xfrm>
              <a:off x="6551251" y="1821339"/>
              <a:ext cx="487765" cy="498109"/>
            </a:xfrm>
            <a:prstGeom prst="rect">
              <a:avLst/>
            </a:prstGeom>
          </p:spPr>
        </p:pic>
      </p:grpSp>
      <p:sp>
        <p:nvSpPr>
          <p:cNvPr id="92" name="ZoneTexte 91">
            <a:extLst>
              <a:ext uri="{FF2B5EF4-FFF2-40B4-BE49-F238E27FC236}">
                <a16:creationId xmlns:a16="http://schemas.microsoft.com/office/drawing/2014/main" id="{8CCDB2D6-B2C1-6255-DF22-FB88E75B21A7}"/>
              </a:ext>
            </a:extLst>
          </p:cNvPr>
          <p:cNvSpPr txBox="1"/>
          <p:nvPr/>
        </p:nvSpPr>
        <p:spPr>
          <a:xfrm>
            <a:off x="11643762" y="6502791"/>
            <a:ext cx="52496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89168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4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 169">
            <a:extLst>
              <a:ext uri="{FF2B5EF4-FFF2-40B4-BE49-F238E27FC236}">
                <a16:creationId xmlns:a16="http://schemas.microsoft.com/office/drawing/2014/main" id="{285C37F9-8EE7-3B3C-8381-826A75B9D464}"/>
              </a:ext>
            </a:extLst>
          </p:cNvPr>
          <p:cNvSpPr/>
          <p:nvPr/>
        </p:nvSpPr>
        <p:spPr>
          <a:xfrm>
            <a:off x="481227" y="4868833"/>
            <a:ext cx="7483157" cy="1393412"/>
          </a:xfrm>
          <a:prstGeom prst="rect">
            <a:avLst/>
          </a:prstGeom>
          <a:solidFill>
            <a:srgbClr val="DBE1E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63" name="Groupe 162">
            <a:extLst>
              <a:ext uri="{FF2B5EF4-FFF2-40B4-BE49-F238E27FC236}">
                <a16:creationId xmlns:a16="http://schemas.microsoft.com/office/drawing/2014/main" id="{0C71BF87-3CAB-8980-63FB-66B279346537}"/>
              </a:ext>
            </a:extLst>
          </p:cNvPr>
          <p:cNvGrpSpPr/>
          <p:nvPr/>
        </p:nvGrpSpPr>
        <p:grpSpPr>
          <a:xfrm>
            <a:off x="99147" y="650351"/>
            <a:ext cx="5773264" cy="1670406"/>
            <a:chOff x="99147" y="631198"/>
            <a:chExt cx="5773264" cy="1670406"/>
          </a:xfrm>
        </p:grpSpPr>
        <p:pic>
          <p:nvPicPr>
            <p:cNvPr id="88" name="Image 87" descr="Une image contenant texte, capture d’écran, document&#10;&#10;Description générée automatiquement">
              <a:extLst>
                <a:ext uri="{FF2B5EF4-FFF2-40B4-BE49-F238E27FC236}">
                  <a16:creationId xmlns:a16="http://schemas.microsoft.com/office/drawing/2014/main" id="{39FBAC94-1222-BAB1-DAFA-E1E0A5E209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14" t="20809" r="7993" b="64469"/>
            <a:stretch/>
          </p:blipFill>
          <p:spPr>
            <a:xfrm>
              <a:off x="99147" y="631198"/>
              <a:ext cx="5737717" cy="1377572"/>
            </a:xfrm>
            <a:prstGeom prst="rect">
              <a:avLst/>
            </a:prstGeom>
          </p:spPr>
        </p:pic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id="{C83CDF7F-7B4D-9E66-36D1-5CC5B82576C2}"/>
                </a:ext>
              </a:extLst>
            </p:cNvPr>
            <p:cNvSpPr txBox="1"/>
            <p:nvPr/>
          </p:nvSpPr>
          <p:spPr>
            <a:xfrm>
              <a:off x="3862836" y="1963050"/>
              <a:ext cx="200957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600" i="1" dirty="0">
                  <a:solidFill>
                    <a:srgbClr val="0070C0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B - PDF à analyser</a:t>
              </a:r>
              <a:endParaRPr lang="fr-FR" sz="1600" i="1" dirty="0">
                <a:solidFill>
                  <a:srgbClr val="0070C0"/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4DDAB31-A008-8ED7-45D4-96CB95D72FAD}"/>
              </a:ext>
            </a:extLst>
          </p:cNvPr>
          <p:cNvSpPr/>
          <p:nvPr/>
        </p:nvSpPr>
        <p:spPr>
          <a:xfrm>
            <a:off x="0" y="-5547"/>
            <a:ext cx="12192000" cy="453656"/>
          </a:xfrm>
          <a:prstGeom prst="rect">
            <a:avLst/>
          </a:prstGeom>
          <a:solidFill>
            <a:srgbClr val="DBE1E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1975E51B-5086-93D6-9EEC-8FECD6EDC7CA}"/>
              </a:ext>
            </a:extLst>
          </p:cNvPr>
          <p:cNvSpPr/>
          <p:nvPr/>
        </p:nvSpPr>
        <p:spPr>
          <a:xfrm>
            <a:off x="11388334" y="34908"/>
            <a:ext cx="598303" cy="606056"/>
          </a:xfrm>
          <a:prstGeom prst="ellipse">
            <a:avLst/>
          </a:prstGeom>
          <a:noFill/>
          <a:ln w="9525">
            <a:solidFill>
              <a:srgbClr val="CC58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7F4FEEB-AAAF-2D6B-D048-46E40821B70A}"/>
              </a:ext>
            </a:extLst>
          </p:cNvPr>
          <p:cNvSpPr/>
          <p:nvPr/>
        </p:nvSpPr>
        <p:spPr>
          <a:xfrm>
            <a:off x="11464533" y="111108"/>
            <a:ext cx="445903" cy="453656"/>
          </a:xfrm>
          <a:prstGeom prst="ellipse">
            <a:avLst/>
          </a:prstGeom>
          <a:noFill/>
          <a:ln w="9525">
            <a:solidFill>
              <a:srgbClr val="CC58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5B6F421-E420-4D6E-6516-3743E47C5A8F}"/>
              </a:ext>
            </a:extLst>
          </p:cNvPr>
          <p:cNvSpPr/>
          <p:nvPr/>
        </p:nvSpPr>
        <p:spPr>
          <a:xfrm>
            <a:off x="11540732" y="187308"/>
            <a:ext cx="293503" cy="301256"/>
          </a:xfrm>
          <a:prstGeom prst="ellipse">
            <a:avLst/>
          </a:prstGeom>
          <a:solidFill>
            <a:srgbClr val="CC5856"/>
          </a:solidFill>
          <a:ln w="9525">
            <a:solidFill>
              <a:srgbClr val="CC58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B9971704-C628-95A8-28E7-D5393C41D75F}"/>
              </a:ext>
            </a:extLst>
          </p:cNvPr>
          <p:cNvGrpSpPr/>
          <p:nvPr/>
        </p:nvGrpSpPr>
        <p:grpSpPr>
          <a:xfrm>
            <a:off x="54241" y="-95505"/>
            <a:ext cx="6956613" cy="630942"/>
            <a:chOff x="84126" y="131907"/>
            <a:chExt cx="6956613" cy="630942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05AD00E9-AB9E-74E4-C258-3A43FFDD4120}"/>
                </a:ext>
              </a:extLst>
            </p:cNvPr>
            <p:cNvSpPr txBox="1"/>
            <p:nvPr/>
          </p:nvSpPr>
          <p:spPr>
            <a:xfrm>
              <a:off x="84126" y="131907"/>
              <a:ext cx="1044457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500" dirty="0">
                  <a:solidFill>
                    <a:srgbClr val="CC5856"/>
                  </a:solidFill>
                  <a:latin typeface="Century Gothic" panose="020B0502020202020204" pitchFamily="34" charset="0"/>
                  <a:ea typeface="Cambria Math" panose="02040503050406030204" pitchFamily="18" charset="0"/>
                </a:rPr>
                <a:t>3</a:t>
              </a:r>
              <a:endParaRPr lang="fr-FR" sz="1500" dirty="0">
                <a:solidFill>
                  <a:srgbClr val="CC5856"/>
                </a:solidFill>
                <a:latin typeface="Century Gothic" panose="020B0502020202020204" pitchFamily="34" charset="0"/>
                <a:ea typeface="Cambria Math" panose="02040503050406030204" pitchFamily="18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915C3E4-0147-0FAE-57A0-961E52318923}"/>
                </a:ext>
              </a:extLst>
            </p:cNvPr>
            <p:cNvSpPr txBox="1"/>
            <p:nvPr/>
          </p:nvSpPr>
          <p:spPr>
            <a:xfrm>
              <a:off x="452478" y="255577"/>
              <a:ext cx="65882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Méthodes utilisées</a:t>
              </a:r>
              <a:endParaRPr lang="fr-FR" sz="2000" dirty="0">
                <a:latin typeface="Calibri Light" panose="020F0302020204030204" pitchFamily="34" charset="0"/>
                <a:ea typeface="Cambria Math" panose="02040503050406030204" pitchFamily="18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9FC16622-2B6D-E20E-45DF-61875380345F}"/>
              </a:ext>
            </a:extLst>
          </p:cNvPr>
          <p:cNvGrpSpPr/>
          <p:nvPr/>
        </p:nvGrpSpPr>
        <p:grpSpPr>
          <a:xfrm>
            <a:off x="2863130" y="650351"/>
            <a:ext cx="1017994" cy="276921"/>
            <a:chOff x="2830106" y="594709"/>
            <a:chExt cx="1017994" cy="27692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22EC6C9-6FDC-7731-34DA-564542BC01F9}"/>
                </a:ext>
              </a:extLst>
            </p:cNvPr>
            <p:cNvSpPr/>
            <p:nvPr/>
          </p:nvSpPr>
          <p:spPr>
            <a:xfrm>
              <a:off x="2901950" y="660876"/>
              <a:ext cx="946150" cy="210754"/>
            </a:xfrm>
            <a:prstGeom prst="rect">
              <a:avLst/>
            </a:prstGeom>
            <a:solidFill>
              <a:srgbClr val="7030A0">
                <a:alpha val="15000"/>
              </a:srgb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51CDEE88-13FC-9B0D-84AE-1A9C31DCFDDE}"/>
                </a:ext>
              </a:extLst>
            </p:cNvPr>
            <p:cNvSpPr/>
            <p:nvPr/>
          </p:nvSpPr>
          <p:spPr>
            <a:xfrm>
              <a:off x="2830106" y="594709"/>
              <a:ext cx="120932" cy="11825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</p:grpSp>
      <p:grpSp>
        <p:nvGrpSpPr>
          <p:cNvPr id="99" name="Groupe 98">
            <a:extLst>
              <a:ext uri="{FF2B5EF4-FFF2-40B4-BE49-F238E27FC236}">
                <a16:creationId xmlns:a16="http://schemas.microsoft.com/office/drawing/2014/main" id="{63480CD5-11A3-872D-630B-44C86700616C}"/>
              </a:ext>
            </a:extLst>
          </p:cNvPr>
          <p:cNvGrpSpPr/>
          <p:nvPr/>
        </p:nvGrpSpPr>
        <p:grpSpPr>
          <a:xfrm>
            <a:off x="186406" y="993439"/>
            <a:ext cx="3490476" cy="800149"/>
            <a:chOff x="243047" y="933401"/>
            <a:chExt cx="3490476" cy="800149"/>
          </a:xfrm>
        </p:grpSpPr>
        <p:grpSp>
          <p:nvGrpSpPr>
            <p:cNvPr id="100" name="Groupe 99">
              <a:extLst>
                <a:ext uri="{FF2B5EF4-FFF2-40B4-BE49-F238E27FC236}">
                  <a16:creationId xmlns:a16="http://schemas.microsoft.com/office/drawing/2014/main" id="{3ED181B6-E35B-1E55-5AF9-178C0E022061}"/>
                </a:ext>
              </a:extLst>
            </p:cNvPr>
            <p:cNvGrpSpPr/>
            <p:nvPr/>
          </p:nvGrpSpPr>
          <p:grpSpPr>
            <a:xfrm>
              <a:off x="303513" y="981407"/>
              <a:ext cx="3430010" cy="752143"/>
              <a:chOff x="6789733" y="2144327"/>
              <a:chExt cx="3430010" cy="752143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56676BC-C587-FACD-5F3E-73F80B6E1E0B}"/>
                  </a:ext>
                </a:extLst>
              </p:cNvPr>
              <p:cNvSpPr/>
              <p:nvPr/>
            </p:nvSpPr>
            <p:spPr>
              <a:xfrm>
                <a:off x="6789733" y="2144327"/>
                <a:ext cx="1590370" cy="75214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20000"/>
                </a:schemeClr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83C8AE12-E1C5-7A43-7310-EC4CDEB18B3D}"/>
                  </a:ext>
                </a:extLst>
              </p:cNvPr>
              <p:cNvSpPr/>
              <p:nvPr/>
            </p:nvSpPr>
            <p:spPr>
              <a:xfrm>
                <a:off x="8629374" y="2317748"/>
                <a:ext cx="1590369" cy="57872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20000"/>
                </a:schemeClr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46349409-0428-36C2-9DF3-15B03A84E227}"/>
                </a:ext>
              </a:extLst>
            </p:cNvPr>
            <p:cNvSpPr/>
            <p:nvPr/>
          </p:nvSpPr>
          <p:spPr>
            <a:xfrm>
              <a:off x="2082688" y="1095701"/>
              <a:ext cx="120932" cy="11825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383A4126-78FA-CEF7-D7CD-11AA0E6257B1}"/>
                </a:ext>
              </a:extLst>
            </p:cNvPr>
            <p:cNvSpPr/>
            <p:nvPr/>
          </p:nvSpPr>
          <p:spPr>
            <a:xfrm>
              <a:off x="243047" y="933401"/>
              <a:ext cx="120932" cy="11825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</p:grpSp>
      <p:grpSp>
        <p:nvGrpSpPr>
          <p:cNvPr id="169" name="Groupe 168">
            <a:extLst>
              <a:ext uri="{FF2B5EF4-FFF2-40B4-BE49-F238E27FC236}">
                <a16:creationId xmlns:a16="http://schemas.microsoft.com/office/drawing/2014/main" id="{180F91D8-7B40-A7C5-EB78-00C14247C3BD}"/>
              </a:ext>
            </a:extLst>
          </p:cNvPr>
          <p:cNvGrpSpPr/>
          <p:nvPr/>
        </p:nvGrpSpPr>
        <p:grpSpPr>
          <a:xfrm>
            <a:off x="289628" y="709478"/>
            <a:ext cx="2573502" cy="463579"/>
            <a:chOff x="289628" y="709478"/>
            <a:chExt cx="2573502" cy="463579"/>
          </a:xfrm>
        </p:grpSpPr>
        <p:cxnSp>
          <p:nvCxnSpPr>
            <p:cNvPr id="107" name="Connecteur droit avec flèche 106">
              <a:extLst>
                <a:ext uri="{FF2B5EF4-FFF2-40B4-BE49-F238E27FC236}">
                  <a16:creationId xmlns:a16="http://schemas.microsoft.com/office/drawing/2014/main" id="{53C8BC02-84F8-3B8A-B16B-91FA83CB9C4B}"/>
                </a:ext>
              </a:extLst>
            </p:cNvPr>
            <p:cNvCxnSpPr>
              <a:cxnSpLocks/>
              <a:stCxn id="101" idx="7"/>
              <a:endCxn id="28" idx="2"/>
            </p:cNvCxnSpPr>
            <p:nvPr/>
          </p:nvCxnSpPr>
          <p:spPr>
            <a:xfrm flipV="1">
              <a:off x="2129269" y="709478"/>
              <a:ext cx="733861" cy="463579"/>
            </a:xfrm>
            <a:prstGeom prst="straightConnector1">
              <a:avLst/>
            </a:prstGeom>
            <a:ln w="19050">
              <a:solidFill>
                <a:srgbClr val="CC5856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avec flèche 111">
              <a:extLst>
                <a:ext uri="{FF2B5EF4-FFF2-40B4-BE49-F238E27FC236}">
                  <a16:creationId xmlns:a16="http://schemas.microsoft.com/office/drawing/2014/main" id="{41688DB6-198B-09C1-8B5B-8EE4CA260BD1}"/>
                </a:ext>
              </a:extLst>
            </p:cNvPr>
            <p:cNvCxnSpPr>
              <a:cxnSpLocks/>
              <a:stCxn id="103" idx="7"/>
              <a:endCxn id="28" idx="2"/>
            </p:cNvCxnSpPr>
            <p:nvPr/>
          </p:nvCxnSpPr>
          <p:spPr>
            <a:xfrm flipV="1">
              <a:off x="289628" y="709478"/>
              <a:ext cx="2573502" cy="301279"/>
            </a:xfrm>
            <a:prstGeom prst="straightConnector1">
              <a:avLst/>
            </a:prstGeom>
            <a:ln w="19050">
              <a:solidFill>
                <a:srgbClr val="CC5856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" name="Rectangle 132">
            <a:extLst>
              <a:ext uri="{FF2B5EF4-FFF2-40B4-BE49-F238E27FC236}">
                <a16:creationId xmlns:a16="http://schemas.microsoft.com/office/drawing/2014/main" id="{A4FB072C-23E0-02DD-C88E-2136A9085286}"/>
              </a:ext>
            </a:extLst>
          </p:cNvPr>
          <p:cNvSpPr/>
          <p:nvPr/>
        </p:nvSpPr>
        <p:spPr>
          <a:xfrm>
            <a:off x="6124430" y="586405"/>
            <a:ext cx="97532" cy="776361"/>
          </a:xfrm>
          <a:prstGeom prst="rect">
            <a:avLst/>
          </a:prstGeom>
          <a:solidFill>
            <a:srgbClr val="CC585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>
              <a:solidFill>
                <a:srgbClr val="CC5856"/>
              </a:solidFill>
            </a:endParaRPr>
          </a:p>
        </p:txBody>
      </p:sp>
      <p:grpSp>
        <p:nvGrpSpPr>
          <p:cNvPr id="134" name="Groupe 133">
            <a:extLst>
              <a:ext uri="{FF2B5EF4-FFF2-40B4-BE49-F238E27FC236}">
                <a16:creationId xmlns:a16="http://schemas.microsoft.com/office/drawing/2014/main" id="{D88672DA-5F91-F869-CB87-699743397797}"/>
              </a:ext>
            </a:extLst>
          </p:cNvPr>
          <p:cNvGrpSpPr/>
          <p:nvPr/>
        </p:nvGrpSpPr>
        <p:grpSpPr>
          <a:xfrm>
            <a:off x="6076508" y="588923"/>
            <a:ext cx="6043299" cy="338554"/>
            <a:chOff x="251969" y="4329335"/>
            <a:chExt cx="6043299" cy="338554"/>
          </a:xfrm>
        </p:grpSpPr>
        <p:sp>
          <p:nvSpPr>
            <p:cNvPr id="135" name="ZoneTexte 134">
              <a:extLst>
                <a:ext uri="{FF2B5EF4-FFF2-40B4-BE49-F238E27FC236}">
                  <a16:creationId xmlns:a16="http://schemas.microsoft.com/office/drawing/2014/main" id="{F5B50777-F704-1AC2-20B7-32D98148077C}"/>
                </a:ext>
              </a:extLst>
            </p:cNvPr>
            <p:cNvSpPr txBox="1"/>
            <p:nvPr/>
          </p:nvSpPr>
          <p:spPr>
            <a:xfrm>
              <a:off x="542840" y="4329335"/>
              <a:ext cx="575242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600" b="1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Redimensionne</a:t>
              </a:r>
              <a:r>
                <a:rPr lang="fr-FR" sz="16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la page aux dimensions du modèle</a:t>
              </a:r>
              <a:endParaRPr lang="fr-FR" sz="1600" dirty="0"/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D43D3B80-80AC-28A1-E5BC-48954C07D046}"/>
                </a:ext>
              </a:extLst>
            </p:cNvPr>
            <p:cNvSpPr/>
            <p:nvPr/>
          </p:nvSpPr>
          <p:spPr>
            <a:xfrm>
              <a:off x="251969" y="4399826"/>
              <a:ext cx="188513" cy="201397"/>
            </a:xfrm>
            <a:prstGeom prst="ellipse">
              <a:avLst/>
            </a:prstGeom>
            <a:solidFill>
              <a:srgbClr val="CC585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</p:grpSp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6AE35F9C-1E77-94D9-6365-5ABBA00A40E8}"/>
              </a:ext>
            </a:extLst>
          </p:cNvPr>
          <p:cNvGrpSpPr/>
          <p:nvPr/>
        </p:nvGrpSpPr>
        <p:grpSpPr>
          <a:xfrm>
            <a:off x="6079403" y="951060"/>
            <a:ext cx="5937255" cy="338554"/>
            <a:chOff x="6079403" y="1024212"/>
            <a:chExt cx="5937255" cy="338554"/>
          </a:xfrm>
        </p:grpSpPr>
        <p:grpSp>
          <p:nvGrpSpPr>
            <p:cNvPr id="137" name="Groupe 136">
              <a:extLst>
                <a:ext uri="{FF2B5EF4-FFF2-40B4-BE49-F238E27FC236}">
                  <a16:creationId xmlns:a16="http://schemas.microsoft.com/office/drawing/2014/main" id="{D38A7377-1F32-2160-77EC-0B591C27C4BA}"/>
                </a:ext>
              </a:extLst>
            </p:cNvPr>
            <p:cNvGrpSpPr/>
            <p:nvPr/>
          </p:nvGrpSpPr>
          <p:grpSpPr>
            <a:xfrm>
              <a:off x="6079403" y="1024212"/>
              <a:ext cx="5937255" cy="338554"/>
              <a:chOff x="254864" y="5014005"/>
              <a:chExt cx="5937255" cy="338554"/>
            </a:xfrm>
          </p:grpSpPr>
          <p:sp>
            <p:nvSpPr>
              <p:cNvPr id="138" name="ZoneTexte 137">
                <a:extLst>
                  <a:ext uri="{FF2B5EF4-FFF2-40B4-BE49-F238E27FC236}">
                    <a16:creationId xmlns:a16="http://schemas.microsoft.com/office/drawing/2014/main" id="{1545E82B-E461-2150-A1CA-3BC358B5EFC4}"/>
                  </a:ext>
                </a:extLst>
              </p:cNvPr>
              <p:cNvSpPr txBox="1"/>
              <p:nvPr/>
            </p:nvSpPr>
            <p:spPr>
              <a:xfrm>
                <a:off x="529154" y="5014005"/>
                <a:ext cx="566296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1600" dirty="0"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Calcul de la </a:t>
                </a:r>
                <a:r>
                  <a:rPr lang="fr-FR" sz="1600" b="1" dirty="0"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position</a:t>
                </a:r>
                <a:r>
                  <a:rPr lang="fr-FR" sz="1600" dirty="0"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du 1</a:t>
                </a:r>
                <a:r>
                  <a:rPr lang="fr-FR" sz="1600" baseline="30000" dirty="0"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er</a:t>
                </a:r>
                <a:r>
                  <a:rPr lang="fr-FR" sz="1600" dirty="0"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 mot-clé  que l’on trouve</a:t>
                </a:r>
                <a:endParaRPr lang="fr-FR" sz="1600" dirty="0"/>
              </a:p>
            </p:txBody>
          </p:sp>
          <p:sp>
            <p:nvSpPr>
              <p:cNvPr id="139" name="Ellipse 138">
                <a:extLst>
                  <a:ext uri="{FF2B5EF4-FFF2-40B4-BE49-F238E27FC236}">
                    <a16:creationId xmlns:a16="http://schemas.microsoft.com/office/drawing/2014/main" id="{2E65C51B-0543-0190-8023-83F2011C8529}"/>
                  </a:ext>
                </a:extLst>
              </p:cNvPr>
              <p:cNvSpPr/>
              <p:nvPr/>
            </p:nvSpPr>
            <p:spPr>
              <a:xfrm>
                <a:off x="254864" y="5074294"/>
                <a:ext cx="188513" cy="201397"/>
              </a:xfrm>
              <a:prstGeom prst="ellipse">
                <a:avLst/>
              </a:prstGeom>
              <a:solidFill>
                <a:srgbClr val="CC5856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 dirty="0"/>
              </a:p>
            </p:txBody>
          </p:sp>
        </p:grp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A9B6C30E-C254-F046-3C4E-1A5B3A4A681C}"/>
                </a:ext>
              </a:extLst>
            </p:cNvPr>
            <p:cNvSpPr/>
            <p:nvPr/>
          </p:nvSpPr>
          <p:spPr>
            <a:xfrm>
              <a:off x="9015413" y="1060162"/>
              <a:ext cx="819150" cy="288005"/>
            </a:xfrm>
            <a:prstGeom prst="rect">
              <a:avLst/>
            </a:prstGeom>
            <a:solidFill>
              <a:srgbClr val="7030A0">
                <a:alpha val="15000"/>
              </a:srgb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45" name="Groupe 144">
            <a:extLst>
              <a:ext uri="{FF2B5EF4-FFF2-40B4-BE49-F238E27FC236}">
                <a16:creationId xmlns:a16="http://schemas.microsoft.com/office/drawing/2014/main" id="{091C4096-CC31-3A8A-C7BA-9830ED5F0019}"/>
              </a:ext>
            </a:extLst>
          </p:cNvPr>
          <p:cNvGrpSpPr/>
          <p:nvPr/>
        </p:nvGrpSpPr>
        <p:grpSpPr>
          <a:xfrm>
            <a:off x="6124430" y="1442172"/>
            <a:ext cx="5548072" cy="776362"/>
            <a:chOff x="5916461" y="1435776"/>
            <a:chExt cx="5548072" cy="776362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ACE198AE-0C25-342A-2184-7ECFE1C990A8}"/>
                </a:ext>
              </a:extLst>
            </p:cNvPr>
            <p:cNvSpPr/>
            <p:nvPr/>
          </p:nvSpPr>
          <p:spPr>
            <a:xfrm>
              <a:off x="5916461" y="1435776"/>
              <a:ext cx="5548072" cy="776362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  <p:grpSp>
          <p:nvGrpSpPr>
            <p:cNvPr id="144" name="Groupe 143">
              <a:extLst>
                <a:ext uri="{FF2B5EF4-FFF2-40B4-BE49-F238E27FC236}">
                  <a16:creationId xmlns:a16="http://schemas.microsoft.com/office/drawing/2014/main" id="{655E7E97-8565-0A6A-ECB1-A5F70BFDF595}"/>
                </a:ext>
              </a:extLst>
            </p:cNvPr>
            <p:cNvGrpSpPr/>
            <p:nvPr/>
          </p:nvGrpSpPr>
          <p:grpSpPr>
            <a:xfrm>
              <a:off x="5980128" y="1512255"/>
              <a:ext cx="5461453" cy="584775"/>
              <a:chOff x="5926881" y="1512255"/>
              <a:chExt cx="5461453" cy="584775"/>
            </a:xfrm>
          </p:grpSpPr>
          <p:sp>
            <p:nvSpPr>
              <p:cNvPr id="91" name="ZoneTexte 90">
                <a:extLst>
                  <a:ext uri="{FF2B5EF4-FFF2-40B4-BE49-F238E27FC236}">
                    <a16:creationId xmlns:a16="http://schemas.microsoft.com/office/drawing/2014/main" id="{BE8CA47D-6BF5-64A8-0A81-524B3B9201A5}"/>
                  </a:ext>
                </a:extLst>
              </p:cNvPr>
              <p:cNvSpPr txBox="1"/>
              <p:nvPr/>
            </p:nvSpPr>
            <p:spPr>
              <a:xfrm>
                <a:off x="6436519" y="1512255"/>
                <a:ext cx="495181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1600" b="1" dirty="0"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Positionner</a:t>
                </a:r>
                <a:r>
                  <a:rPr lang="fr-FR" sz="1600" dirty="0"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sur le PDF à an analyser, les  rectangles par rapport au  mot-clé.</a:t>
                </a:r>
                <a:endParaRPr lang="fr-FR" sz="1600" dirty="0"/>
              </a:p>
            </p:txBody>
          </p:sp>
          <p:pic>
            <p:nvPicPr>
              <p:cNvPr id="92" name="Image 91" descr="Une image contenant noir, obscurité&#10;&#10;Description générée automatiquement">
                <a:extLst>
                  <a:ext uri="{FF2B5EF4-FFF2-40B4-BE49-F238E27FC236}">
                    <a16:creationId xmlns:a16="http://schemas.microsoft.com/office/drawing/2014/main" id="{13A80FD3-953F-AC52-6734-799B068E0D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75" r="8663" b="15175"/>
              <a:stretch/>
            </p:blipFill>
            <p:spPr>
              <a:xfrm>
                <a:off x="5926881" y="1549637"/>
                <a:ext cx="487765" cy="498109"/>
              </a:xfrm>
              <a:prstGeom prst="rect">
                <a:avLst/>
              </a:prstGeom>
            </p:spPr>
          </p:pic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09A2DA84-DB29-14DE-14D2-2A1585DBD251}"/>
                  </a:ext>
                </a:extLst>
              </p:cNvPr>
              <p:cNvSpPr/>
              <p:nvPr/>
            </p:nvSpPr>
            <p:spPr>
              <a:xfrm>
                <a:off x="10283433" y="1538203"/>
                <a:ext cx="1062038" cy="28800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20000"/>
                </a:schemeClr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FBDDD705-9FEB-D58E-8429-B78EEA8F0C0B}"/>
                  </a:ext>
                </a:extLst>
              </p:cNvPr>
              <p:cNvSpPr/>
              <p:nvPr/>
            </p:nvSpPr>
            <p:spPr>
              <a:xfrm>
                <a:off x="7920380" y="1801365"/>
                <a:ext cx="819150" cy="288005"/>
              </a:xfrm>
              <a:prstGeom prst="rect">
                <a:avLst/>
              </a:prstGeom>
              <a:solidFill>
                <a:srgbClr val="7030A0">
                  <a:alpha val="15000"/>
                </a:srgbClr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</p:grpSp>
      <p:grpSp>
        <p:nvGrpSpPr>
          <p:cNvPr id="147" name="Groupe 146">
            <a:extLst>
              <a:ext uri="{FF2B5EF4-FFF2-40B4-BE49-F238E27FC236}">
                <a16:creationId xmlns:a16="http://schemas.microsoft.com/office/drawing/2014/main" id="{43CDE787-A958-DF5C-C556-35E077BA3640}"/>
              </a:ext>
            </a:extLst>
          </p:cNvPr>
          <p:cNvGrpSpPr/>
          <p:nvPr/>
        </p:nvGrpSpPr>
        <p:grpSpPr>
          <a:xfrm>
            <a:off x="613147" y="3797269"/>
            <a:ext cx="5637390" cy="538574"/>
            <a:chOff x="936561" y="3431743"/>
            <a:chExt cx="5637390" cy="538574"/>
          </a:xfrm>
        </p:grpSpPr>
        <p:sp>
          <p:nvSpPr>
            <p:cNvPr id="118" name="ZoneTexte 117">
              <a:extLst>
                <a:ext uri="{FF2B5EF4-FFF2-40B4-BE49-F238E27FC236}">
                  <a16:creationId xmlns:a16="http://schemas.microsoft.com/office/drawing/2014/main" id="{2764D7C7-17A4-6908-000C-EF7B26EFC65B}"/>
                </a:ext>
              </a:extLst>
            </p:cNvPr>
            <p:cNvSpPr txBox="1"/>
            <p:nvPr/>
          </p:nvSpPr>
          <p:spPr>
            <a:xfrm>
              <a:off x="1481097" y="3549856"/>
              <a:ext cx="50928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6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Calcul du </a:t>
              </a:r>
              <a:r>
                <a:rPr lang="fr-FR" sz="1600" b="1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% de pixels continus </a:t>
              </a:r>
              <a:r>
                <a:rPr lang="fr-FR" sz="16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dans les  rectangles </a:t>
              </a:r>
              <a:endParaRPr lang="fr-FR" sz="1600" dirty="0"/>
            </a:p>
          </p:txBody>
        </p:sp>
        <p:pic>
          <p:nvPicPr>
            <p:cNvPr id="130" name="Image 129" descr="Une image contenant noir, obscurité&#10;&#10;Description générée automatiquement">
              <a:extLst>
                <a:ext uri="{FF2B5EF4-FFF2-40B4-BE49-F238E27FC236}">
                  <a16:creationId xmlns:a16="http://schemas.microsoft.com/office/drawing/2014/main" id="{57878D47-8FD8-6EAB-62D3-7B56A352B4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134"/>
            <a:stretch/>
          </p:blipFill>
          <p:spPr>
            <a:xfrm>
              <a:off x="936561" y="3431743"/>
              <a:ext cx="627221" cy="538574"/>
            </a:xfrm>
            <a:prstGeom prst="rect">
              <a:avLst/>
            </a:prstGeom>
          </p:spPr>
        </p:pic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8B194FC2-7466-F822-EB60-F0885E6F856D}"/>
                </a:ext>
              </a:extLst>
            </p:cNvPr>
            <p:cNvSpPr/>
            <p:nvPr/>
          </p:nvSpPr>
          <p:spPr>
            <a:xfrm>
              <a:off x="5356160" y="3573567"/>
              <a:ext cx="1062038" cy="288005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20000"/>
              </a:schemeClr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50" name="Groupe 149">
            <a:extLst>
              <a:ext uri="{FF2B5EF4-FFF2-40B4-BE49-F238E27FC236}">
                <a16:creationId xmlns:a16="http://schemas.microsoft.com/office/drawing/2014/main" id="{AC871948-9FAD-3A0D-7664-7972BED4D8C9}"/>
              </a:ext>
            </a:extLst>
          </p:cNvPr>
          <p:cNvGrpSpPr/>
          <p:nvPr/>
        </p:nvGrpSpPr>
        <p:grpSpPr>
          <a:xfrm>
            <a:off x="660240" y="2921497"/>
            <a:ext cx="8768658" cy="433266"/>
            <a:chOff x="-323990" y="2757209"/>
            <a:chExt cx="8768658" cy="433266"/>
          </a:xfrm>
        </p:grpSpPr>
        <p:pic>
          <p:nvPicPr>
            <p:cNvPr id="126" name="Image 125" descr="Une image contenant noir, obscurité&#10;&#10;Description générée automatiquement">
              <a:extLst>
                <a:ext uri="{FF2B5EF4-FFF2-40B4-BE49-F238E27FC236}">
                  <a16:creationId xmlns:a16="http://schemas.microsoft.com/office/drawing/2014/main" id="{32EDACE7-02AF-9F5A-8CC8-DBEB7CD780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17" r="7618" b="17471"/>
            <a:stretch/>
          </p:blipFill>
          <p:spPr>
            <a:xfrm>
              <a:off x="-323990" y="2757209"/>
              <a:ext cx="439226" cy="433266"/>
            </a:xfrm>
            <a:prstGeom prst="rect">
              <a:avLst/>
            </a:prstGeom>
          </p:spPr>
        </p:pic>
        <p:grpSp>
          <p:nvGrpSpPr>
            <p:cNvPr id="149" name="Groupe 148">
              <a:extLst>
                <a:ext uri="{FF2B5EF4-FFF2-40B4-BE49-F238E27FC236}">
                  <a16:creationId xmlns:a16="http://schemas.microsoft.com/office/drawing/2014/main" id="{C89E2395-9A2B-D4CD-B2FE-D826BDEBE28D}"/>
                </a:ext>
              </a:extLst>
            </p:cNvPr>
            <p:cNvGrpSpPr/>
            <p:nvPr/>
          </p:nvGrpSpPr>
          <p:grpSpPr>
            <a:xfrm>
              <a:off x="170100" y="2830176"/>
              <a:ext cx="8274568" cy="338554"/>
              <a:chOff x="170100" y="2830176"/>
              <a:chExt cx="8274568" cy="338554"/>
            </a:xfrm>
          </p:grpSpPr>
          <p:sp>
            <p:nvSpPr>
              <p:cNvPr id="117" name="ZoneTexte 116">
                <a:extLst>
                  <a:ext uri="{FF2B5EF4-FFF2-40B4-BE49-F238E27FC236}">
                    <a16:creationId xmlns:a16="http://schemas.microsoft.com/office/drawing/2014/main" id="{98FD8952-2C88-3373-651F-057F0978F4C5}"/>
                  </a:ext>
                </a:extLst>
              </p:cNvPr>
              <p:cNvSpPr txBox="1"/>
              <p:nvPr/>
            </p:nvSpPr>
            <p:spPr>
              <a:xfrm>
                <a:off x="170100" y="2830176"/>
                <a:ext cx="827456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1600" dirty="0"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Rectangles  placés </a:t>
                </a:r>
                <a:r>
                  <a:rPr lang="fr-FR" sz="1600" b="1" dirty="0"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au bon endroit</a:t>
                </a:r>
                <a:r>
                  <a:rPr lang="fr-FR" sz="1600" dirty="0"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, même si le PDF  est </a:t>
                </a:r>
                <a:r>
                  <a:rPr lang="fr-FR" sz="1600" b="1" dirty="0"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décalé</a:t>
                </a:r>
                <a:r>
                  <a:rPr lang="fr-FR" sz="1600" dirty="0"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par rapport au modèle</a:t>
                </a:r>
                <a:endParaRPr lang="fr-FR" sz="1600" dirty="0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EFF8E4A1-3A28-9D7E-2B34-60DE77E85235}"/>
                  </a:ext>
                </a:extLst>
              </p:cNvPr>
              <p:cNvSpPr/>
              <p:nvPr/>
            </p:nvSpPr>
            <p:spPr>
              <a:xfrm>
                <a:off x="230566" y="2847127"/>
                <a:ext cx="1062038" cy="28800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20000"/>
                </a:schemeClr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</p:grpSp>
      <p:grpSp>
        <p:nvGrpSpPr>
          <p:cNvPr id="162" name="Groupe 161">
            <a:extLst>
              <a:ext uri="{FF2B5EF4-FFF2-40B4-BE49-F238E27FC236}">
                <a16:creationId xmlns:a16="http://schemas.microsoft.com/office/drawing/2014/main" id="{BDDDA21F-195B-8880-1E8D-F1D029B6CDB4}"/>
              </a:ext>
            </a:extLst>
          </p:cNvPr>
          <p:cNvGrpSpPr/>
          <p:nvPr/>
        </p:nvGrpSpPr>
        <p:grpSpPr>
          <a:xfrm>
            <a:off x="6264191" y="3728002"/>
            <a:ext cx="4524079" cy="777118"/>
            <a:chOff x="5969695" y="3451529"/>
            <a:chExt cx="4524079" cy="777118"/>
          </a:xfrm>
        </p:grpSpPr>
        <p:sp>
          <p:nvSpPr>
            <p:cNvPr id="121" name="ZoneTexte 120">
              <a:extLst>
                <a:ext uri="{FF2B5EF4-FFF2-40B4-BE49-F238E27FC236}">
                  <a16:creationId xmlns:a16="http://schemas.microsoft.com/office/drawing/2014/main" id="{0C67E90A-E31A-AD86-9A1C-444BF518FA2B}"/>
                </a:ext>
              </a:extLst>
            </p:cNvPr>
            <p:cNvSpPr txBox="1"/>
            <p:nvPr/>
          </p:nvSpPr>
          <p:spPr>
            <a:xfrm>
              <a:off x="6842724" y="3451529"/>
              <a:ext cx="311189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600" i="1" dirty="0">
                  <a:solidFill>
                    <a:srgbClr val="CC5856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% </a:t>
              </a:r>
              <a:r>
                <a:rPr lang="fr-FR" sz="1600" b="1" i="1" dirty="0">
                  <a:solidFill>
                    <a:srgbClr val="CC5856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suffisant</a:t>
              </a:r>
              <a:r>
                <a:rPr lang="fr-FR" sz="1600" i="1" dirty="0">
                  <a:solidFill>
                    <a:srgbClr val="CC5856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</a:t>
              </a:r>
              <a:r>
                <a:rPr lang="fr-FR" sz="1600" i="1" dirty="0">
                  <a:solidFill>
                    <a:srgbClr val="CC5856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  <a:sym typeface="Symbol" panose="05050102010706020507" pitchFamily="18" charset="2"/>
                </a:rPr>
                <a:t> </a:t>
              </a:r>
              <a:r>
                <a:rPr lang="fr-FR" sz="1600" i="1" dirty="0">
                  <a:solidFill>
                    <a:srgbClr val="CC5856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PDF </a:t>
              </a:r>
              <a:r>
                <a:rPr lang="fr-FR" sz="1600" b="1" i="1" dirty="0">
                  <a:solidFill>
                    <a:srgbClr val="CC5856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signé</a:t>
              </a:r>
              <a:endParaRPr lang="fr-FR" sz="1600" b="1" i="1" dirty="0">
                <a:solidFill>
                  <a:srgbClr val="CC5856"/>
                </a:solidFill>
              </a:endParaRPr>
            </a:p>
          </p:txBody>
        </p:sp>
        <p:sp>
          <p:nvSpPr>
            <p:cNvPr id="122" name="ZoneTexte 121">
              <a:extLst>
                <a:ext uri="{FF2B5EF4-FFF2-40B4-BE49-F238E27FC236}">
                  <a16:creationId xmlns:a16="http://schemas.microsoft.com/office/drawing/2014/main" id="{CE0900C9-5B5F-6CE8-ADF4-D566C9041F16}"/>
                </a:ext>
              </a:extLst>
            </p:cNvPr>
            <p:cNvSpPr txBox="1"/>
            <p:nvPr/>
          </p:nvSpPr>
          <p:spPr>
            <a:xfrm>
              <a:off x="6842724" y="3890093"/>
              <a:ext cx="365105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600" i="1" dirty="0">
                  <a:solidFill>
                    <a:srgbClr val="CC5856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% </a:t>
              </a:r>
              <a:r>
                <a:rPr lang="fr-FR" sz="1600" b="1" i="1" dirty="0">
                  <a:solidFill>
                    <a:srgbClr val="CC5856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insuffisant</a:t>
              </a:r>
              <a:r>
                <a:rPr lang="fr-FR" sz="1600" i="1" dirty="0">
                  <a:solidFill>
                    <a:srgbClr val="CC5856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</a:t>
              </a:r>
              <a:r>
                <a:rPr lang="fr-FR" sz="1600" i="1" dirty="0">
                  <a:solidFill>
                    <a:srgbClr val="CC5856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  <a:sym typeface="Symbol" panose="05050102010706020507" pitchFamily="18" charset="2"/>
                </a:rPr>
                <a:t> </a:t>
              </a:r>
              <a:r>
                <a:rPr lang="fr-FR" sz="1600" i="1" dirty="0">
                  <a:solidFill>
                    <a:srgbClr val="CC5856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PDF </a:t>
              </a:r>
              <a:r>
                <a:rPr lang="fr-FR" sz="1600" b="1" i="1" dirty="0">
                  <a:solidFill>
                    <a:srgbClr val="CC5856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non</a:t>
              </a:r>
              <a:r>
                <a:rPr lang="fr-FR" sz="1600" i="1" dirty="0">
                  <a:solidFill>
                    <a:srgbClr val="CC5856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</a:t>
              </a:r>
              <a:r>
                <a:rPr lang="fr-FR" sz="1600" b="1" i="1" dirty="0">
                  <a:solidFill>
                    <a:srgbClr val="CC5856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signé</a:t>
              </a:r>
              <a:endParaRPr lang="fr-FR" sz="1600" b="1" i="1" dirty="0">
                <a:solidFill>
                  <a:srgbClr val="CC5856"/>
                </a:solidFill>
              </a:endParaRPr>
            </a:p>
          </p:txBody>
        </p:sp>
        <p:grpSp>
          <p:nvGrpSpPr>
            <p:cNvPr id="151" name="Groupe 150">
              <a:extLst>
                <a:ext uri="{FF2B5EF4-FFF2-40B4-BE49-F238E27FC236}">
                  <a16:creationId xmlns:a16="http://schemas.microsoft.com/office/drawing/2014/main" id="{D8C7EA08-586B-7F31-7F3D-E784B67C40FB}"/>
                </a:ext>
              </a:extLst>
            </p:cNvPr>
            <p:cNvGrpSpPr/>
            <p:nvPr/>
          </p:nvGrpSpPr>
          <p:grpSpPr>
            <a:xfrm>
              <a:off x="5969695" y="3589051"/>
              <a:ext cx="795367" cy="508579"/>
              <a:chOff x="2136647" y="4404808"/>
              <a:chExt cx="795367" cy="508579"/>
            </a:xfrm>
          </p:grpSpPr>
          <p:cxnSp>
            <p:nvCxnSpPr>
              <p:cNvPr id="152" name="Connecteur droit 151">
                <a:extLst>
                  <a:ext uri="{FF2B5EF4-FFF2-40B4-BE49-F238E27FC236}">
                    <a16:creationId xmlns:a16="http://schemas.microsoft.com/office/drawing/2014/main" id="{057C77A8-9150-C98E-ED29-4311DCFFC4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36647" y="4404808"/>
                <a:ext cx="795367" cy="226208"/>
              </a:xfrm>
              <a:prstGeom prst="line">
                <a:avLst/>
              </a:prstGeom>
              <a:ln w="28575" cap="rnd" cmpd="sng">
                <a:solidFill>
                  <a:srgbClr val="CC5856"/>
                </a:solidFill>
                <a:headEnd type="none"/>
                <a:tailEnd type="arrow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Connecteur droit 152">
                <a:extLst>
                  <a:ext uri="{FF2B5EF4-FFF2-40B4-BE49-F238E27FC236}">
                    <a16:creationId xmlns:a16="http://schemas.microsoft.com/office/drawing/2014/main" id="{F02A0A4A-EC98-4C6A-03B1-6B73F5D53B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2186" y="4633711"/>
                <a:ext cx="742781" cy="279676"/>
              </a:xfrm>
              <a:prstGeom prst="line">
                <a:avLst/>
              </a:prstGeom>
              <a:ln w="28575" cap="rnd" cmpd="sng">
                <a:solidFill>
                  <a:srgbClr val="CC5856"/>
                </a:solidFill>
                <a:headEnd type="none"/>
                <a:tailEnd type="arrow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8" name="Groupe 167">
            <a:extLst>
              <a:ext uri="{FF2B5EF4-FFF2-40B4-BE49-F238E27FC236}">
                <a16:creationId xmlns:a16="http://schemas.microsoft.com/office/drawing/2014/main" id="{66A74CBF-9183-FC7C-8948-B9088B017B3C}"/>
              </a:ext>
            </a:extLst>
          </p:cNvPr>
          <p:cNvGrpSpPr/>
          <p:nvPr/>
        </p:nvGrpSpPr>
        <p:grpSpPr>
          <a:xfrm>
            <a:off x="625994" y="5131541"/>
            <a:ext cx="3985265" cy="452644"/>
            <a:chOff x="438290" y="4641463"/>
            <a:chExt cx="3985265" cy="452644"/>
          </a:xfrm>
        </p:grpSpPr>
        <p:sp>
          <p:nvSpPr>
            <p:cNvPr id="123" name="ZoneTexte 122">
              <a:extLst>
                <a:ext uri="{FF2B5EF4-FFF2-40B4-BE49-F238E27FC236}">
                  <a16:creationId xmlns:a16="http://schemas.microsoft.com/office/drawing/2014/main" id="{0F73116A-0FBC-5992-BE50-4F56F5E34305}"/>
                </a:ext>
              </a:extLst>
            </p:cNvPr>
            <p:cNvSpPr txBox="1"/>
            <p:nvPr/>
          </p:nvSpPr>
          <p:spPr>
            <a:xfrm>
              <a:off x="974575" y="4668237"/>
              <a:ext cx="34489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6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Méthode similaire sous </a:t>
              </a:r>
              <a:r>
                <a:rPr lang="fr-FR" b="1" dirty="0" err="1">
                  <a:solidFill>
                    <a:srgbClr val="2393CE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Alteryx</a:t>
              </a:r>
              <a:r>
                <a:rPr lang="fr-FR" sz="16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</a:t>
              </a:r>
              <a:endParaRPr lang="fr-FR" sz="1600" dirty="0"/>
            </a:p>
          </p:txBody>
        </p:sp>
        <p:pic>
          <p:nvPicPr>
            <p:cNvPr id="157" name="Image 156" descr="Une image contenant Graphique, Police, logo, symbole&#10;&#10;Description générée automatiquement">
              <a:extLst>
                <a:ext uri="{FF2B5EF4-FFF2-40B4-BE49-F238E27FC236}">
                  <a16:creationId xmlns:a16="http://schemas.microsoft.com/office/drawing/2014/main" id="{90D59939-9356-CF4B-3A0B-8A5E1C110D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154"/>
            <a:stretch/>
          </p:blipFill>
          <p:spPr>
            <a:xfrm>
              <a:off x="438290" y="4641463"/>
              <a:ext cx="536285" cy="45264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59" name="Ellipse 158">
            <a:extLst>
              <a:ext uri="{FF2B5EF4-FFF2-40B4-BE49-F238E27FC236}">
                <a16:creationId xmlns:a16="http://schemas.microsoft.com/office/drawing/2014/main" id="{73005DBD-4EB9-465B-A3ED-7E096231D300}"/>
              </a:ext>
            </a:extLst>
          </p:cNvPr>
          <p:cNvSpPr/>
          <p:nvPr/>
        </p:nvSpPr>
        <p:spPr>
          <a:xfrm>
            <a:off x="383653" y="3999602"/>
            <a:ext cx="188513" cy="201397"/>
          </a:xfrm>
          <a:prstGeom prst="ellipse">
            <a:avLst/>
          </a:prstGeom>
          <a:solidFill>
            <a:srgbClr val="CC585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160" name="Ellipse 159">
            <a:extLst>
              <a:ext uri="{FF2B5EF4-FFF2-40B4-BE49-F238E27FC236}">
                <a16:creationId xmlns:a16="http://schemas.microsoft.com/office/drawing/2014/main" id="{634E8DFD-B6D1-5BA0-B96D-1D19F7FAC59C}"/>
              </a:ext>
            </a:extLst>
          </p:cNvPr>
          <p:cNvSpPr/>
          <p:nvPr/>
        </p:nvSpPr>
        <p:spPr>
          <a:xfrm>
            <a:off x="383653" y="3006109"/>
            <a:ext cx="188513" cy="201397"/>
          </a:xfrm>
          <a:prstGeom prst="ellipse">
            <a:avLst/>
          </a:prstGeom>
          <a:solidFill>
            <a:srgbClr val="CC585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AC9F5823-DDA5-102C-80D6-252668583AFD}"/>
              </a:ext>
            </a:extLst>
          </p:cNvPr>
          <p:cNvSpPr/>
          <p:nvPr/>
        </p:nvSpPr>
        <p:spPr>
          <a:xfrm>
            <a:off x="435614" y="2903213"/>
            <a:ext cx="97532" cy="1449711"/>
          </a:xfrm>
          <a:prstGeom prst="rect">
            <a:avLst/>
          </a:prstGeom>
          <a:solidFill>
            <a:srgbClr val="CC585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>
              <a:solidFill>
                <a:srgbClr val="CC5856"/>
              </a:solidFill>
            </a:endParaRPr>
          </a:p>
        </p:txBody>
      </p:sp>
      <p:grpSp>
        <p:nvGrpSpPr>
          <p:cNvPr id="167" name="Groupe 166">
            <a:extLst>
              <a:ext uri="{FF2B5EF4-FFF2-40B4-BE49-F238E27FC236}">
                <a16:creationId xmlns:a16="http://schemas.microsoft.com/office/drawing/2014/main" id="{8615E030-608E-C2EB-0640-0F2DBE5FC767}"/>
              </a:ext>
            </a:extLst>
          </p:cNvPr>
          <p:cNvGrpSpPr/>
          <p:nvPr/>
        </p:nvGrpSpPr>
        <p:grpSpPr>
          <a:xfrm>
            <a:off x="1214796" y="5544819"/>
            <a:ext cx="6620617" cy="582165"/>
            <a:chOff x="1053601" y="4974775"/>
            <a:chExt cx="6620617" cy="582165"/>
          </a:xfrm>
        </p:grpSpPr>
        <p:sp>
          <p:nvSpPr>
            <p:cNvPr id="124" name="ZoneTexte 123">
              <a:extLst>
                <a:ext uri="{FF2B5EF4-FFF2-40B4-BE49-F238E27FC236}">
                  <a16:creationId xmlns:a16="http://schemas.microsoft.com/office/drawing/2014/main" id="{17209673-A8D6-FA0A-8AB6-3F103E30D413}"/>
                </a:ext>
              </a:extLst>
            </p:cNvPr>
            <p:cNvSpPr txBox="1"/>
            <p:nvPr/>
          </p:nvSpPr>
          <p:spPr>
            <a:xfrm>
              <a:off x="1635766" y="5073775"/>
              <a:ext cx="603845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600" b="1" dirty="0">
                  <a:solidFill>
                    <a:srgbClr val="2393CE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Différence</a:t>
              </a:r>
              <a:r>
                <a:rPr lang="fr-FR" sz="16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</a:t>
              </a:r>
              <a:r>
                <a:rPr lang="fr-FR" sz="1600" b="1" dirty="0">
                  <a:solidFill>
                    <a:srgbClr val="2393CE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:</a:t>
              </a:r>
              <a:r>
                <a:rPr lang="fr-FR" sz="16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les </a:t>
              </a:r>
              <a:r>
                <a:rPr lang="fr-FR" sz="1600" b="1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rectangles</a:t>
              </a:r>
              <a:r>
                <a:rPr lang="fr-FR" sz="16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contenant la signature sont </a:t>
              </a:r>
              <a:r>
                <a:rPr lang="fr-FR" sz="1600" b="1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fixes</a:t>
              </a:r>
              <a:endParaRPr lang="fr-FR" sz="1600" b="1" dirty="0"/>
            </a:p>
          </p:txBody>
        </p:sp>
        <p:pic>
          <p:nvPicPr>
            <p:cNvPr id="166" name="Graphique 165" descr="Ligne fléchée : légèrement incurvée avec un remplissage uni">
              <a:extLst>
                <a:ext uri="{FF2B5EF4-FFF2-40B4-BE49-F238E27FC236}">
                  <a16:creationId xmlns:a16="http://schemas.microsoft.com/office/drawing/2014/main" id="{DD5568B2-A1FE-8B7C-2DB0-1F1EC7B5D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53601" y="4974775"/>
              <a:ext cx="582165" cy="582165"/>
            </a:xfrm>
            <a:prstGeom prst="rect">
              <a:avLst/>
            </a:prstGeom>
          </p:spPr>
        </p:pic>
      </p:grpSp>
      <p:sp>
        <p:nvSpPr>
          <p:cNvPr id="171" name="ZoneTexte 170">
            <a:extLst>
              <a:ext uri="{FF2B5EF4-FFF2-40B4-BE49-F238E27FC236}">
                <a16:creationId xmlns:a16="http://schemas.microsoft.com/office/drawing/2014/main" id="{2A833D41-06E3-4F4D-A920-99F2A528D78B}"/>
              </a:ext>
            </a:extLst>
          </p:cNvPr>
          <p:cNvSpPr txBox="1"/>
          <p:nvPr/>
        </p:nvSpPr>
        <p:spPr>
          <a:xfrm>
            <a:off x="11643762" y="6502791"/>
            <a:ext cx="52496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90547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animBg="1"/>
      <p:bldP spid="159" grpId="0" animBg="1"/>
      <p:bldP spid="160" grpId="0" animBg="1"/>
      <p:bldP spid="16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e 106">
            <a:extLst>
              <a:ext uri="{FF2B5EF4-FFF2-40B4-BE49-F238E27FC236}">
                <a16:creationId xmlns:a16="http://schemas.microsoft.com/office/drawing/2014/main" id="{5E26D57E-C170-8F30-440D-3EACDBD397EE}"/>
              </a:ext>
            </a:extLst>
          </p:cNvPr>
          <p:cNvGrpSpPr/>
          <p:nvPr/>
        </p:nvGrpSpPr>
        <p:grpSpPr>
          <a:xfrm>
            <a:off x="242526" y="1485044"/>
            <a:ext cx="11591709" cy="2878107"/>
            <a:chOff x="242526" y="1485044"/>
            <a:chExt cx="11591709" cy="287810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46D7EE2-2033-138B-3A8C-1B44CB335943}"/>
                </a:ext>
              </a:extLst>
            </p:cNvPr>
            <p:cNvSpPr/>
            <p:nvPr/>
          </p:nvSpPr>
          <p:spPr>
            <a:xfrm>
              <a:off x="242527" y="1605971"/>
              <a:ext cx="11591708" cy="2757179"/>
            </a:xfrm>
            <a:prstGeom prst="rect">
              <a:avLst/>
            </a:prstGeom>
            <a:solidFill>
              <a:srgbClr val="DBE1E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F38310B-3950-6431-EE60-BC4CEE36BBF3}"/>
                </a:ext>
              </a:extLst>
            </p:cNvPr>
            <p:cNvSpPr/>
            <p:nvPr/>
          </p:nvSpPr>
          <p:spPr>
            <a:xfrm>
              <a:off x="242526" y="1605971"/>
              <a:ext cx="11591709" cy="445067"/>
            </a:xfrm>
            <a:prstGeom prst="rect">
              <a:avLst/>
            </a:prstGeom>
            <a:solidFill>
              <a:schemeClr val="bg1">
                <a:lumMod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3" name="Image 12" descr="Une image contenant Graphique, Police, logo, symbole&#10;&#10;Description générée automatiquement">
              <a:extLst>
                <a:ext uri="{FF2B5EF4-FFF2-40B4-BE49-F238E27FC236}">
                  <a16:creationId xmlns:a16="http://schemas.microsoft.com/office/drawing/2014/main" id="{0D70B647-1FFD-F0BC-3A54-7E38E34864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154"/>
            <a:stretch/>
          </p:blipFill>
          <p:spPr>
            <a:xfrm>
              <a:off x="2412802" y="1526840"/>
              <a:ext cx="690656" cy="58293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Image 13" descr="Une image contenant logo, clipart, Graphique, symbole&#10;&#10;Description générée automatiquement">
              <a:extLst>
                <a:ext uri="{FF2B5EF4-FFF2-40B4-BE49-F238E27FC236}">
                  <a16:creationId xmlns:a16="http://schemas.microsoft.com/office/drawing/2014/main" id="{61CEAD42-D68B-43D3-3B6D-2F62F73AF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3747" y="1485044"/>
              <a:ext cx="716762" cy="71676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7" name="Connecteur droit 46">
              <a:extLst>
                <a:ext uri="{FF2B5EF4-FFF2-40B4-BE49-F238E27FC236}">
                  <a16:creationId xmlns:a16="http://schemas.microsoft.com/office/drawing/2014/main" id="{94B63246-4A1D-87F7-65A1-97BD2B8A4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4750" y="1605971"/>
              <a:ext cx="0" cy="275718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995C6598-7B82-008D-E4FB-2F08DE607A81}"/>
                </a:ext>
              </a:extLst>
            </p:cNvPr>
            <p:cNvSpPr txBox="1"/>
            <p:nvPr/>
          </p:nvSpPr>
          <p:spPr>
            <a:xfrm>
              <a:off x="3106495" y="1646173"/>
              <a:ext cx="12335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800" b="1" dirty="0" err="1">
                  <a:solidFill>
                    <a:srgbClr val="2393CE"/>
                  </a:solidFill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Alteryx</a:t>
              </a:r>
              <a:endParaRPr lang="fr-FR" b="1" dirty="0">
                <a:solidFill>
                  <a:srgbClr val="2393CE"/>
                </a:solidFill>
              </a:endParaRPr>
            </a:p>
          </p:txBody>
        </p:sp>
        <p:sp>
          <p:nvSpPr>
            <p:cNvPr id="62" name="ZoneTexte 61">
              <a:extLst>
                <a:ext uri="{FF2B5EF4-FFF2-40B4-BE49-F238E27FC236}">
                  <a16:creationId xmlns:a16="http://schemas.microsoft.com/office/drawing/2014/main" id="{AFCD878A-8EB5-4F78-BA7D-A65ED481CC00}"/>
                </a:ext>
              </a:extLst>
            </p:cNvPr>
            <p:cNvSpPr txBox="1"/>
            <p:nvPr/>
          </p:nvSpPr>
          <p:spPr>
            <a:xfrm>
              <a:off x="8710509" y="1637927"/>
              <a:ext cx="12335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800" b="1" dirty="0">
                  <a:solidFill>
                    <a:srgbClr val="2393CE"/>
                  </a:solidFill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Python</a:t>
              </a:r>
              <a:endParaRPr lang="fr-FR" b="1" dirty="0">
                <a:solidFill>
                  <a:srgbClr val="2393CE"/>
                </a:solidFill>
              </a:endParaRPr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9382AB99-D6D7-8727-0464-D347C5340788}"/>
              </a:ext>
            </a:extLst>
          </p:cNvPr>
          <p:cNvSpPr/>
          <p:nvPr/>
        </p:nvSpPr>
        <p:spPr>
          <a:xfrm>
            <a:off x="266991" y="5006438"/>
            <a:ext cx="8443518" cy="1666291"/>
          </a:xfrm>
          <a:prstGeom prst="rect">
            <a:avLst/>
          </a:prstGeom>
          <a:solidFill>
            <a:srgbClr val="CC5856">
              <a:alpha val="10000"/>
            </a:srgbClr>
          </a:solidFill>
          <a:ln w="28575">
            <a:solidFill>
              <a:srgbClr val="CC585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rgbClr val="CC5856"/>
              </a:solidFill>
              <a:latin typeface="Avenir Next LT Pro" panose="020B050402020202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8FFF23-39BF-AE44-CDD0-787E90B2DA65}"/>
              </a:ext>
            </a:extLst>
          </p:cNvPr>
          <p:cNvSpPr/>
          <p:nvPr/>
        </p:nvSpPr>
        <p:spPr>
          <a:xfrm>
            <a:off x="0" y="-5547"/>
            <a:ext cx="12192000" cy="453656"/>
          </a:xfrm>
          <a:prstGeom prst="rect">
            <a:avLst/>
          </a:prstGeom>
          <a:solidFill>
            <a:srgbClr val="DBE1E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CCFEC2B7-4AD2-2E38-8EB7-623B56FB3C60}"/>
              </a:ext>
            </a:extLst>
          </p:cNvPr>
          <p:cNvSpPr/>
          <p:nvPr/>
        </p:nvSpPr>
        <p:spPr>
          <a:xfrm>
            <a:off x="11388334" y="34908"/>
            <a:ext cx="598303" cy="606056"/>
          </a:xfrm>
          <a:prstGeom prst="ellipse">
            <a:avLst/>
          </a:prstGeom>
          <a:noFill/>
          <a:ln w="9525">
            <a:solidFill>
              <a:srgbClr val="CC58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5CE327AB-AA9E-ACCA-9F7B-EC6C61A96EDC}"/>
              </a:ext>
            </a:extLst>
          </p:cNvPr>
          <p:cNvSpPr/>
          <p:nvPr/>
        </p:nvSpPr>
        <p:spPr>
          <a:xfrm>
            <a:off x="11464533" y="111108"/>
            <a:ext cx="445903" cy="453656"/>
          </a:xfrm>
          <a:prstGeom prst="ellipse">
            <a:avLst/>
          </a:prstGeom>
          <a:noFill/>
          <a:ln w="9525">
            <a:solidFill>
              <a:srgbClr val="CC58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EDF5664F-FC32-3DDC-8005-29E1BB1597CE}"/>
              </a:ext>
            </a:extLst>
          </p:cNvPr>
          <p:cNvSpPr/>
          <p:nvPr/>
        </p:nvSpPr>
        <p:spPr>
          <a:xfrm>
            <a:off x="11540732" y="187308"/>
            <a:ext cx="293503" cy="301256"/>
          </a:xfrm>
          <a:prstGeom prst="ellipse">
            <a:avLst/>
          </a:prstGeom>
          <a:solidFill>
            <a:srgbClr val="CC5856"/>
          </a:solidFill>
          <a:ln w="9525">
            <a:solidFill>
              <a:srgbClr val="CC58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8ADC658E-987A-AC27-0BC4-276D0922F522}"/>
              </a:ext>
            </a:extLst>
          </p:cNvPr>
          <p:cNvGrpSpPr/>
          <p:nvPr/>
        </p:nvGrpSpPr>
        <p:grpSpPr>
          <a:xfrm>
            <a:off x="54241" y="-95505"/>
            <a:ext cx="6956613" cy="630942"/>
            <a:chOff x="84126" y="131907"/>
            <a:chExt cx="6956613" cy="630942"/>
          </a:xfrm>
        </p:grpSpPr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88BE13FB-F356-29B2-7F00-3B3A5933BA9B}"/>
                </a:ext>
              </a:extLst>
            </p:cNvPr>
            <p:cNvSpPr txBox="1"/>
            <p:nvPr/>
          </p:nvSpPr>
          <p:spPr>
            <a:xfrm>
              <a:off x="84126" y="131907"/>
              <a:ext cx="1044457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500" dirty="0">
                  <a:solidFill>
                    <a:srgbClr val="CC5856"/>
                  </a:solidFill>
                  <a:latin typeface="Century Gothic" panose="020B0502020202020204" pitchFamily="34" charset="0"/>
                  <a:ea typeface="Cambria Math" panose="02040503050406030204" pitchFamily="18" charset="0"/>
                </a:rPr>
                <a:t>4</a:t>
              </a:r>
              <a:endParaRPr lang="fr-FR" sz="1500" dirty="0">
                <a:solidFill>
                  <a:srgbClr val="CC5856"/>
                </a:solidFill>
                <a:latin typeface="Century Gothic" panose="020B0502020202020204" pitchFamily="34" charset="0"/>
                <a:ea typeface="Cambria Math" panose="02040503050406030204" pitchFamily="18" charset="0"/>
              </a:endParaRP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E6EFC9AB-4E6E-4A49-0027-996D8F971242}"/>
                </a:ext>
              </a:extLst>
            </p:cNvPr>
            <p:cNvSpPr txBox="1"/>
            <p:nvPr/>
          </p:nvSpPr>
          <p:spPr>
            <a:xfrm>
              <a:off x="452478" y="255577"/>
              <a:ext cx="65882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Résultats</a:t>
              </a:r>
              <a:endParaRPr lang="fr-FR" sz="2000" dirty="0">
                <a:latin typeface="Calibri Light" panose="020F0302020204030204" pitchFamily="34" charset="0"/>
                <a:ea typeface="Cambria Math" panose="02040503050406030204" pitchFamily="18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E5BD3ED5-B80C-AD76-5022-3AAFB3B169AD}"/>
              </a:ext>
            </a:extLst>
          </p:cNvPr>
          <p:cNvGrpSpPr/>
          <p:nvPr/>
        </p:nvGrpSpPr>
        <p:grpSpPr>
          <a:xfrm>
            <a:off x="266991" y="4464989"/>
            <a:ext cx="6768328" cy="340734"/>
            <a:chOff x="576469" y="3963975"/>
            <a:chExt cx="6768328" cy="340734"/>
          </a:xfrm>
        </p:grpSpPr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E0E5B9C6-22DC-D886-AFDC-56B66D64A43A}"/>
                </a:ext>
              </a:extLst>
            </p:cNvPr>
            <p:cNvSpPr txBox="1"/>
            <p:nvPr/>
          </p:nvSpPr>
          <p:spPr>
            <a:xfrm>
              <a:off x="576469" y="3963975"/>
              <a:ext cx="6768328" cy="3407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FR" sz="1600" b="1" i="1" dirty="0"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Résultats</a:t>
              </a:r>
              <a:r>
                <a:rPr lang="fr-FR" sz="1600" i="1" dirty="0"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fr-FR" sz="1600" b="1" i="1" dirty="0"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à</a:t>
              </a:r>
              <a:r>
                <a:rPr lang="fr-FR" sz="1600" i="1" dirty="0"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fr-FR" sz="1600" b="1" i="1" dirty="0"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nuancer</a:t>
              </a:r>
              <a:r>
                <a:rPr lang="fr-FR" sz="1600" i="1" dirty="0"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        constitution des jeux de tests au hasard</a:t>
              </a:r>
            </a:p>
          </p:txBody>
        </p: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B0036FAD-7720-5B78-9DE9-B7D09EEDA8D2}"/>
                </a:ext>
              </a:extLst>
            </p:cNvPr>
            <p:cNvCxnSpPr/>
            <p:nvPr/>
          </p:nvCxnSpPr>
          <p:spPr>
            <a:xfrm>
              <a:off x="2672958" y="4141703"/>
              <a:ext cx="390540" cy="0"/>
            </a:xfrm>
            <a:prstGeom prst="line">
              <a:avLst/>
            </a:prstGeom>
            <a:ln w="57150" cap="rnd" cmpd="sng">
              <a:solidFill>
                <a:srgbClr val="CC5856"/>
              </a:solidFill>
              <a:headEnd type="none"/>
              <a:tailEnd type="arrow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422EBBB6-23B0-C857-8101-BE66F955834B}"/>
              </a:ext>
            </a:extLst>
          </p:cNvPr>
          <p:cNvGrpSpPr/>
          <p:nvPr/>
        </p:nvGrpSpPr>
        <p:grpSpPr>
          <a:xfrm>
            <a:off x="375086" y="1058821"/>
            <a:ext cx="6324508" cy="338554"/>
            <a:chOff x="5861834" y="4020590"/>
            <a:chExt cx="6324508" cy="338554"/>
          </a:xfrm>
        </p:grpSpPr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B12D54DD-CC53-B20C-121D-D7C3373CBC73}"/>
                </a:ext>
              </a:extLst>
            </p:cNvPr>
            <p:cNvSpPr txBox="1"/>
            <p:nvPr/>
          </p:nvSpPr>
          <p:spPr>
            <a:xfrm>
              <a:off x="6052611" y="4020590"/>
              <a:ext cx="61337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Jeux de tests </a:t>
              </a:r>
              <a:r>
                <a:rPr lang="fr-FR" sz="1600" dirty="0"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constitués de </a:t>
              </a:r>
              <a:r>
                <a:rPr lang="fr-FR" sz="1600" b="1" dirty="0"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100</a:t>
              </a:r>
              <a:r>
                <a:rPr lang="fr-FR" sz="1600" dirty="0"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documents de </a:t>
              </a:r>
              <a:r>
                <a:rPr lang="fr-FR" sz="1600" b="1" dirty="0"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chaque type </a:t>
              </a:r>
              <a:endParaRPr lang="fr-FR" sz="1600" b="1" dirty="0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3CD88037-8BBF-2DCD-E644-BF9348F74BF4}"/>
                </a:ext>
              </a:extLst>
            </p:cNvPr>
            <p:cNvSpPr/>
            <p:nvPr/>
          </p:nvSpPr>
          <p:spPr>
            <a:xfrm>
              <a:off x="5861834" y="4084604"/>
              <a:ext cx="188513" cy="201397"/>
            </a:xfrm>
            <a:prstGeom prst="ellipse">
              <a:avLst/>
            </a:prstGeom>
            <a:solidFill>
              <a:srgbClr val="CC585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3348C60D-9115-FA8A-29EB-B0F42B70156C}"/>
              </a:ext>
            </a:extLst>
          </p:cNvPr>
          <p:cNvSpPr/>
          <p:nvPr/>
        </p:nvSpPr>
        <p:spPr>
          <a:xfrm>
            <a:off x="409850" y="590808"/>
            <a:ext cx="97532" cy="826453"/>
          </a:xfrm>
          <a:prstGeom prst="rect">
            <a:avLst/>
          </a:prstGeom>
          <a:solidFill>
            <a:srgbClr val="CC585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>
              <a:solidFill>
                <a:srgbClr val="CC5856"/>
              </a:solidFill>
            </a:endParaRPr>
          </a:p>
        </p:txBody>
      </p:sp>
      <p:grpSp>
        <p:nvGrpSpPr>
          <p:cNvPr id="110" name="Groupe 109">
            <a:extLst>
              <a:ext uri="{FF2B5EF4-FFF2-40B4-BE49-F238E27FC236}">
                <a16:creationId xmlns:a16="http://schemas.microsoft.com/office/drawing/2014/main" id="{AEE69643-D6AC-F9A7-C520-20FE01FA3512}"/>
              </a:ext>
            </a:extLst>
          </p:cNvPr>
          <p:cNvGrpSpPr/>
          <p:nvPr/>
        </p:nvGrpSpPr>
        <p:grpSpPr>
          <a:xfrm>
            <a:off x="491365" y="2159878"/>
            <a:ext cx="4055102" cy="338554"/>
            <a:chOff x="491365" y="2159878"/>
            <a:chExt cx="4055102" cy="338554"/>
          </a:xfrm>
        </p:grpSpPr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98B0532C-08B1-4F25-F03F-FFF76888DA42}"/>
                </a:ext>
              </a:extLst>
            </p:cNvPr>
            <p:cNvSpPr txBox="1"/>
            <p:nvPr/>
          </p:nvSpPr>
          <p:spPr>
            <a:xfrm>
              <a:off x="702031" y="2159878"/>
              <a:ext cx="384443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600" b="1" dirty="0"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Meilleur</a:t>
              </a:r>
              <a:r>
                <a:rPr lang="fr-FR" sz="1600" dirty="0"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que Python pour le </a:t>
              </a:r>
              <a:r>
                <a:rPr lang="fr-FR" sz="1600" b="1" dirty="0"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LEA</a:t>
              </a:r>
              <a:r>
                <a:rPr lang="fr-FR" sz="1600" dirty="0"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&amp; </a:t>
              </a:r>
              <a:r>
                <a:rPr lang="fr-FR" sz="1600" b="1" dirty="0"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EAI</a:t>
              </a:r>
              <a:r>
                <a:rPr lang="fr-FR" sz="1600" dirty="0"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endParaRPr lang="fr-FR" sz="1600" dirty="0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95A20A4E-093B-E70B-91E4-A82E1BF52FC6}"/>
                </a:ext>
              </a:extLst>
            </p:cNvPr>
            <p:cNvSpPr/>
            <p:nvPr/>
          </p:nvSpPr>
          <p:spPr>
            <a:xfrm>
              <a:off x="491365" y="2223160"/>
              <a:ext cx="188513" cy="201397"/>
            </a:xfrm>
            <a:prstGeom prst="ellipse">
              <a:avLst/>
            </a:prstGeom>
            <a:solidFill>
              <a:srgbClr val="CC585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</p:grpSp>
      <p:grpSp>
        <p:nvGrpSpPr>
          <p:cNvPr id="111" name="Groupe 110">
            <a:extLst>
              <a:ext uri="{FF2B5EF4-FFF2-40B4-BE49-F238E27FC236}">
                <a16:creationId xmlns:a16="http://schemas.microsoft.com/office/drawing/2014/main" id="{6D8BA447-5E2B-06CA-0D5E-D33D3B8DAB48}"/>
              </a:ext>
            </a:extLst>
          </p:cNvPr>
          <p:cNvGrpSpPr/>
          <p:nvPr/>
        </p:nvGrpSpPr>
        <p:grpSpPr>
          <a:xfrm>
            <a:off x="499800" y="2582563"/>
            <a:ext cx="6610232" cy="898850"/>
            <a:chOff x="499800" y="2582563"/>
            <a:chExt cx="6610232" cy="898850"/>
          </a:xfrm>
        </p:grpSpPr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5B876B09-E4C5-84BC-EE14-33A8811D396D}"/>
                </a:ext>
              </a:extLst>
            </p:cNvPr>
            <p:cNvGrpSpPr/>
            <p:nvPr/>
          </p:nvGrpSpPr>
          <p:grpSpPr>
            <a:xfrm>
              <a:off x="793810" y="2582563"/>
              <a:ext cx="6316222" cy="898850"/>
              <a:chOff x="522728" y="2469542"/>
              <a:chExt cx="6316222" cy="898850"/>
            </a:xfrm>
          </p:grpSpPr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31B4F963-2641-3C2E-DE57-E06C6E071086}"/>
                  </a:ext>
                </a:extLst>
              </p:cNvPr>
              <p:cNvSpPr txBox="1"/>
              <p:nvPr/>
            </p:nvSpPr>
            <p:spPr>
              <a:xfrm>
                <a:off x="522728" y="2469542"/>
                <a:ext cx="557327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800"/>
                  </a:spcAft>
                </a:pPr>
                <a:r>
                  <a:rPr lang="fr-FR" sz="1600" dirty="0">
                    <a:effectLst/>
                    <a:latin typeface="Avenir Next LT Pro" panose="020B05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Ne </a:t>
                </a:r>
                <a:r>
                  <a:rPr lang="fr-FR" sz="1600" b="1" dirty="0">
                    <a:effectLst/>
                    <a:latin typeface="Avenir Next LT Pro" panose="020B05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fonctionne</a:t>
                </a:r>
                <a:r>
                  <a:rPr lang="fr-FR" sz="1600" dirty="0">
                    <a:effectLst/>
                    <a:latin typeface="Avenir Next LT Pro" panose="020B05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b="1" dirty="0">
                    <a:effectLst/>
                    <a:latin typeface="Avenir Next LT Pro" panose="020B05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pas</a:t>
                </a:r>
                <a:r>
                  <a:rPr lang="fr-FR" sz="1600" dirty="0">
                    <a:effectLst/>
                    <a:latin typeface="Avenir Next LT Pro" panose="020B05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pour le </a:t>
                </a:r>
                <a:r>
                  <a:rPr lang="fr-FR" sz="1600" b="1" dirty="0">
                    <a:effectLst/>
                    <a:latin typeface="Avenir Next LT Pro" panose="020B05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BS</a:t>
                </a:r>
                <a:r>
                  <a:rPr lang="fr-FR" sz="1600" dirty="0">
                    <a:effectLst/>
                    <a:latin typeface="Avenir Next LT Pro" panose="020B05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i="1" dirty="0">
                    <a:solidFill>
                      <a:srgbClr val="CC5856"/>
                    </a:solidFill>
                    <a:effectLst/>
                    <a:latin typeface="Avenir Next LT Pro" panose="020B05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(+10 versions différentes) </a:t>
                </a:r>
              </a:p>
            </p:txBody>
          </p:sp>
          <p:grpSp>
            <p:nvGrpSpPr>
              <p:cNvPr id="36" name="Groupe 35">
                <a:extLst>
                  <a:ext uri="{FF2B5EF4-FFF2-40B4-BE49-F238E27FC236}">
                    <a16:creationId xmlns:a16="http://schemas.microsoft.com/office/drawing/2014/main" id="{5FAC6091-87F6-CC9E-C51A-60EF9DB0BCFB}"/>
                  </a:ext>
                </a:extLst>
              </p:cNvPr>
              <p:cNvGrpSpPr/>
              <p:nvPr/>
            </p:nvGrpSpPr>
            <p:grpSpPr>
              <a:xfrm>
                <a:off x="564114" y="2684306"/>
                <a:ext cx="6274836" cy="684086"/>
                <a:chOff x="564114" y="2684306"/>
                <a:chExt cx="6274836" cy="684086"/>
              </a:xfrm>
            </p:grpSpPr>
            <p:sp>
              <p:nvSpPr>
                <p:cNvPr id="34" name="ZoneTexte 33">
                  <a:extLst>
                    <a:ext uri="{FF2B5EF4-FFF2-40B4-BE49-F238E27FC236}">
                      <a16:creationId xmlns:a16="http://schemas.microsoft.com/office/drawing/2014/main" id="{506BBF9C-0292-596D-48BB-20AAA22BD257}"/>
                    </a:ext>
                  </a:extLst>
                </p:cNvPr>
                <p:cNvSpPr txBox="1"/>
                <p:nvPr/>
              </p:nvSpPr>
              <p:spPr>
                <a:xfrm>
                  <a:off x="1146279" y="2783617"/>
                  <a:ext cx="5692671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fr-FR" sz="1600" dirty="0">
                      <a:latin typeface="Avenir Next LT Pro" panose="020B050402020202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R</a:t>
                  </a:r>
                  <a:r>
                    <a:rPr lang="fr-FR" sz="1600" dirty="0">
                      <a:effectLst/>
                      <a:latin typeface="Avenir Next LT Pro" panose="020B050402020202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ectangles </a:t>
                  </a:r>
                  <a:r>
                    <a:rPr lang="fr-FR" sz="1600" b="1" dirty="0">
                      <a:effectLst/>
                      <a:latin typeface="Avenir Next LT Pro" panose="020B050402020202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fixes</a:t>
                  </a:r>
                  <a:r>
                    <a:rPr lang="fr-FR" sz="1600" dirty="0">
                      <a:effectLst/>
                      <a:latin typeface="Avenir Next LT Pro" panose="020B050402020202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fr-FR" sz="1600" dirty="0">
                      <a:solidFill>
                        <a:srgbClr val="CC5856"/>
                      </a:solidFill>
                      <a:latin typeface="Avenir Next LT Pro" panose="020B0504020202020204" pitchFamily="34" charset="0"/>
                      <a:ea typeface="Cambria Math" panose="02040503050406030204" pitchFamily="18" charset="0"/>
                      <a:cs typeface="Calibri Light" panose="020F0302020204030204" pitchFamily="34" charset="0"/>
                      <a:sym typeface="Symbol" panose="05050102010706020507" pitchFamily="18" charset="2"/>
                    </a:rPr>
                    <a:t> </a:t>
                  </a:r>
                  <a:r>
                    <a:rPr lang="fr-FR" sz="1600" dirty="0">
                      <a:effectLst/>
                      <a:latin typeface="Avenir Next LT Pro" panose="020B050402020202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adaptation à chaque version impossible</a:t>
                  </a:r>
                  <a:endParaRPr lang="fr-FR" sz="1600" dirty="0"/>
                </a:p>
              </p:txBody>
            </p:sp>
            <p:pic>
              <p:nvPicPr>
                <p:cNvPr id="35" name="Graphique 34" descr="Ligne fléchée : légèrement incurvée avec un remplissage uni">
                  <a:extLst>
                    <a:ext uri="{FF2B5EF4-FFF2-40B4-BE49-F238E27FC236}">
                      <a16:creationId xmlns:a16="http://schemas.microsoft.com/office/drawing/2014/main" id="{BAC2CFB3-AD83-BDCB-6C36-5545DA97FD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4114" y="2684306"/>
                  <a:ext cx="582165" cy="582165"/>
                </a:xfrm>
                <a:prstGeom prst="rect">
                  <a:avLst/>
                </a:prstGeom>
              </p:spPr>
            </p:pic>
          </p:grpSp>
        </p:grp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A8DB592C-E93D-4EAC-A2B5-CECBAC5020E1}"/>
                </a:ext>
              </a:extLst>
            </p:cNvPr>
            <p:cNvSpPr/>
            <p:nvPr/>
          </p:nvSpPr>
          <p:spPr>
            <a:xfrm>
              <a:off x="499800" y="2651141"/>
              <a:ext cx="188513" cy="201397"/>
            </a:xfrm>
            <a:prstGeom prst="ellipse">
              <a:avLst/>
            </a:prstGeom>
            <a:solidFill>
              <a:srgbClr val="CC585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</p:grpSp>
      <p:grpSp>
        <p:nvGrpSpPr>
          <p:cNvPr id="108" name="Groupe 107">
            <a:extLst>
              <a:ext uri="{FF2B5EF4-FFF2-40B4-BE49-F238E27FC236}">
                <a16:creationId xmlns:a16="http://schemas.microsoft.com/office/drawing/2014/main" id="{DEDADEE1-E20E-0F88-0558-15BA11CAF2A8}"/>
              </a:ext>
            </a:extLst>
          </p:cNvPr>
          <p:cNvGrpSpPr/>
          <p:nvPr/>
        </p:nvGrpSpPr>
        <p:grpSpPr>
          <a:xfrm>
            <a:off x="6586275" y="2139980"/>
            <a:ext cx="3495202" cy="340734"/>
            <a:chOff x="6586275" y="2139980"/>
            <a:chExt cx="3495202" cy="34073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B4339069-0E19-FB67-3E46-C2DE6DCF6B07}"/>
                    </a:ext>
                  </a:extLst>
                </p:cNvPr>
                <p:cNvSpPr txBox="1"/>
                <p:nvPr/>
              </p:nvSpPr>
              <p:spPr>
                <a:xfrm>
                  <a:off x="6813903" y="2139980"/>
                  <a:ext cx="3267574" cy="34073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fr-FR" sz="1600" b="1" dirty="0">
                      <a:effectLst/>
                      <a:latin typeface="Avenir Next LT Pro" panose="020B050402020202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2 </a:t>
                  </a:r>
                  <a:r>
                    <a:rPr lang="fr-FR" sz="1600" dirty="0">
                      <a:effectLst/>
                      <a:latin typeface="Avenir Next LT Pro" panose="020B050402020202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à</a:t>
                  </a:r>
                  <a:r>
                    <a:rPr lang="fr-FR" sz="1600" b="1" dirty="0">
                      <a:effectLst/>
                      <a:latin typeface="Avenir Next LT Pro" panose="020B050402020202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4 </a:t>
                  </a:r>
                  <a14:m>
                    <m:oMath xmlns:m="http://schemas.openxmlformats.org/officeDocument/2006/math">
                      <m:r>
                        <a:rPr lang="fr-FR" sz="1600" i="1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lang="fr-FR" sz="1600" dirty="0">
                      <a:effectLst/>
                      <a:latin typeface="Avenir Next LT Pro" panose="020B050402020202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fr-FR" sz="1600" b="1" dirty="0">
                      <a:effectLst/>
                      <a:latin typeface="Avenir Next LT Pro" panose="020B050402020202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plus</a:t>
                  </a:r>
                  <a:r>
                    <a:rPr lang="fr-FR" sz="1600" dirty="0">
                      <a:effectLst/>
                      <a:latin typeface="Avenir Next LT Pro" panose="020B050402020202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fr-FR" sz="1600" b="1" dirty="0">
                      <a:effectLst/>
                      <a:latin typeface="Avenir Next LT Pro" panose="020B050402020202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rapide</a:t>
                  </a:r>
                  <a:r>
                    <a:rPr lang="fr-FR" sz="1600" dirty="0">
                      <a:effectLst/>
                      <a:latin typeface="Avenir Next LT Pro" panose="020B050402020202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que </a:t>
                  </a:r>
                  <a:r>
                    <a:rPr lang="fr-FR" sz="1600" dirty="0" err="1">
                      <a:effectLst/>
                      <a:latin typeface="Avenir Next LT Pro" panose="020B050402020202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Alteryx</a:t>
                  </a:r>
                  <a:r>
                    <a:rPr lang="fr-FR" sz="1600" dirty="0">
                      <a:effectLst/>
                      <a:latin typeface="Avenir Next LT Pro" panose="020B050402020202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.</a:t>
                  </a:r>
                </a:p>
              </p:txBody>
            </p:sp>
          </mc:Choice>
          <mc:Fallback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B4339069-0E19-FB67-3E46-C2DE6DCF6B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3903" y="2139980"/>
                  <a:ext cx="3267574" cy="340734"/>
                </a:xfrm>
                <a:prstGeom prst="rect">
                  <a:avLst/>
                </a:prstGeom>
                <a:blipFill>
                  <a:blip r:embed="rId6"/>
                  <a:stretch>
                    <a:fillRect l="-1119" t="-5357" b="-2142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8123A80E-D1FE-11B6-EFA2-76E244D5C459}"/>
                </a:ext>
              </a:extLst>
            </p:cNvPr>
            <p:cNvSpPr/>
            <p:nvPr/>
          </p:nvSpPr>
          <p:spPr>
            <a:xfrm>
              <a:off x="6586275" y="2223159"/>
              <a:ext cx="188513" cy="201397"/>
            </a:xfrm>
            <a:prstGeom prst="ellipse">
              <a:avLst/>
            </a:prstGeom>
            <a:solidFill>
              <a:srgbClr val="CC585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</p:grpSp>
      <p:grpSp>
        <p:nvGrpSpPr>
          <p:cNvPr id="109" name="Groupe 108">
            <a:extLst>
              <a:ext uri="{FF2B5EF4-FFF2-40B4-BE49-F238E27FC236}">
                <a16:creationId xmlns:a16="http://schemas.microsoft.com/office/drawing/2014/main" id="{8332F88E-EE2D-D2F4-19E3-0E66B8364A37}"/>
              </a:ext>
            </a:extLst>
          </p:cNvPr>
          <p:cNvGrpSpPr/>
          <p:nvPr/>
        </p:nvGrpSpPr>
        <p:grpSpPr>
          <a:xfrm>
            <a:off x="6605338" y="2580025"/>
            <a:ext cx="4555961" cy="340734"/>
            <a:chOff x="6605338" y="2580025"/>
            <a:chExt cx="4555961" cy="340734"/>
          </a:xfrm>
        </p:grpSpPr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D098D681-3474-6DE9-65FF-2B77B889B2CD}"/>
                </a:ext>
              </a:extLst>
            </p:cNvPr>
            <p:cNvSpPr txBox="1"/>
            <p:nvPr/>
          </p:nvSpPr>
          <p:spPr>
            <a:xfrm>
              <a:off x="6839993" y="2580025"/>
              <a:ext cx="4321306" cy="3407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FR" sz="1600" b="1" dirty="0"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Meilleur</a:t>
              </a:r>
              <a:r>
                <a:rPr lang="fr-FR" sz="1600" dirty="0"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que </a:t>
              </a:r>
              <a:r>
                <a:rPr lang="fr-FR" sz="1600" dirty="0" err="1"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Alteryx</a:t>
              </a:r>
              <a:r>
                <a:rPr lang="fr-FR" sz="1600" dirty="0"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pour le </a:t>
              </a:r>
              <a:r>
                <a:rPr lang="fr-FR" sz="1600" b="1" dirty="0"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BS</a:t>
              </a:r>
              <a:r>
                <a:rPr lang="fr-FR" sz="1600" dirty="0"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&amp; </a:t>
              </a:r>
              <a:r>
                <a:rPr lang="fr-FR" sz="1600" b="1" dirty="0"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QCF-QR</a:t>
              </a:r>
              <a:r>
                <a:rPr lang="fr-FR" sz="1600" dirty="0"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DFD83A57-F5C3-AC31-6763-93E0265A92DB}"/>
                </a:ext>
              </a:extLst>
            </p:cNvPr>
            <p:cNvSpPr/>
            <p:nvPr/>
          </p:nvSpPr>
          <p:spPr>
            <a:xfrm>
              <a:off x="6605338" y="2651140"/>
              <a:ext cx="188513" cy="201397"/>
            </a:xfrm>
            <a:prstGeom prst="ellipse">
              <a:avLst/>
            </a:prstGeom>
            <a:solidFill>
              <a:srgbClr val="CC585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</p:grpSp>
      <p:sp>
        <p:nvSpPr>
          <p:cNvPr id="67" name="ZoneTexte 66">
            <a:extLst>
              <a:ext uri="{FF2B5EF4-FFF2-40B4-BE49-F238E27FC236}">
                <a16:creationId xmlns:a16="http://schemas.microsoft.com/office/drawing/2014/main" id="{9A2C6C99-E205-248F-F0CB-9BAC2BD4BB9E}"/>
              </a:ext>
            </a:extLst>
          </p:cNvPr>
          <p:cNvSpPr txBox="1"/>
          <p:nvPr/>
        </p:nvSpPr>
        <p:spPr>
          <a:xfrm>
            <a:off x="420867" y="5005912"/>
            <a:ext cx="1122820" cy="371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b="1" u="sng" dirty="0">
                <a:solidFill>
                  <a:srgbClr val="CC5856"/>
                </a:solidFill>
                <a:effectLst/>
                <a:latin typeface="Avenir Next LT Pro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Limites</a:t>
            </a:r>
            <a:r>
              <a:rPr lang="fr-FR" sz="1800" b="1" dirty="0">
                <a:solidFill>
                  <a:srgbClr val="CC5856"/>
                </a:solidFill>
                <a:effectLst/>
                <a:latin typeface="Avenir Next LT Pro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:</a:t>
            </a:r>
          </a:p>
        </p:txBody>
      </p:sp>
      <p:grpSp>
        <p:nvGrpSpPr>
          <p:cNvPr id="77" name="Groupe 76">
            <a:extLst>
              <a:ext uri="{FF2B5EF4-FFF2-40B4-BE49-F238E27FC236}">
                <a16:creationId xmlns:a16="http://schemas.microsoft.com/office/drawing/2014/main" id="{F360A933-1ACB-F801-4609-2CF0928908EF}"/>
              </a:ext>
            </a:extLst>
          </p:cNvPr>
          <p:cNvGrpSpPr/>
          <p:nvPr/>
        </p:nvGrpSpPr>
        <p:grpSpPr>
          <a:xfrm>
            <a:off x="508883" y="5383876"/>
            <a:ext cx="6810570" cy="638823"/>
            <a:chOff x="200284" y="4586996"/>
            <a:chExt cx="6810570" cy="638823"/>
          </a:xfrm>
        </p:grpSpPr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FC54AC0C-AF58-66BA-85F3-74697D78BA9C}"/>
                </a:ext>
              </a:extLst>
            </p:cNvPr>
            <p:cNvSpPr txBox="1"/>
            <p:nvPr/>
          </p:nvSpPr>
          <p:spPr>
            <a:xfrm>
              <a:off x="491365" y="4586996"/>
              <a:ext cx="6157912" cy="3717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ct val="107000"/>
                </a:lnSpc>
              </a:pPr>
              <a:r>
                <a:rPr lang="fr-FR" sz="1600" dirty="0"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Autant de </a:t>
              </a:r>
              <a:r>
                <a:rPr lang="fr-FR" sz="1600" b="1" dirty="0"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modèles</a:t>
              </a:r>
              <a:r>
                <a:rPr lang="fr-FR" sz="1600" dirty="0"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que de </a:t>
              </a:r>
              <a:r>
                <a:rPr lang="fr-FR" sz="1600" b="1" dirty="0"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versions </a:t>
              </a:r>
              <a:r>
                <a:rPr lang="fr-FR" b="1" dirty="0">
                  <a:solidFill>
                    <a:srgbClr val="CC5856"/>
                  </a:solidFill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≠</a:t>
              </a:r>
              <a:r>
                <a:rPr lang="fr-FR" sz="1600" b="1" dirty="0"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72" name="ZoneTexte 71">
              <a:extLst>
                <a:ext uri="{FF2B5EF4-FFF2-40B4-BE49-F238E27FC236}">
                  <a16:creationId xmlns:a16="http://schemas.microsoft.com/office/drawing/2014/main" id="{48734F63-9E70-856D-C905-5159D3F82079}"/>
                </a:ext>
              </a:extLst>
            </p:cNvPr>
            <p:cNvSpPr txBox="1"/>
            <p:nvPr/>
          </p:nvSpPr>
          <p:spPr>
            <a:xfrm>
              <a:off x="852942" y="4885085"/>
              <a:ext cx="6157912" cy="3407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ct val="107000"/>
                </a:lnSpc>
              </a:pPr>
              <a:r>
                <a:rPr lang="fr-FR" sz="1600" i="1" dirty="0">
                  <a:solidFill>
                    <a:srgbClr val="CC5856"/>
                  </a:solidFill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EAI : 2 versions </a:t>
              </a:r>
              <a:r>
                <a:rPr lang="fr-FR" sz="1600" i="1" dirty="0">
                  <a:solidFill>
                    <a:srgbClr val="CC5856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  <a:sym typeface="Symbol" panose="05050102010706020507" pitchFamily="18" charset="2"/>
                </a:rPr>
                <a:t> </a:t>
              </a:r>
              <a:r>
                <a:rPr lang="fr-FR" sz="1600" i="1" dirty="0">
                  <a:solidFill>
                    <a:srgbClr val="CC5856"/>
                  </a:solidFill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2 modèles </a:t>
              </a:r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E8ED2D02-3CED-68D6-430F-A13DE1DFE026}"/>
                </a:ext>
              </a:extLst>
            </p:cNvPr>
            <p:cNvSpPr/>
            <p:nvPr/>
          </p:nvSpPr>
          <p:spPr>
            <a:xfrm>
              <a:off x="200284" y="4663664"/>
              <a:ext cx="188513" cy="201397"/>
            </a:xfrm>
            <a:prstGeom prst="ellipse">
              <a:avLst/>
            </a:prstGeom>
            <a:solidFill>
              <a:srgbClr val="CC585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</p:grp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D47172A0-08FF-FA80-1BF3-F92DC7DEF3FC}"/>
              </a:ext>
            </a:extLst>
          </p:cNvPr>
          <p:cNvGrpSpPr/>
          <p:nvPr/>
        </p:nvGrpSpPr>
        <p:grpSpPr>
          <a:xfrm>
            <a:off x="508883" y="6023951"/>
            <a:ext cx="7908916" cy="645561"/>
            <a:chOff x="200284" y="5322905"/>
            <a:chExt cx="7908916" cy="645561"/>
          </a:xfrm>
        </p:grpSpPr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A69AD643-66EF-6F52-1F28-BEFB7712808B}"/>
                </a:ext>
              </a:extLst>
            </p:cNvPr>
            <p:cNvSpPr txBox="1"/>
            <p:nvPr/>
          </p:nvSpPr>
          <p:spPr>
            <a:xfrm>
              <a:off x="855951" y="5629078"/>
              <a:ext cx="7253249" cy="339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ct val="107000"/>
                </a:lnSpc>
                <a:spcAft>
                  <a:spcPts val="800"/>
                </a:spcAft>
              </a:pPr>
              <a:r>
                <a:rPr lang="fr-FR" sz="1600" i="1" dirty="0">
                  <a:solidFill>
                    <a:srgbClr val="CC5856"/>
                  </a:solidFill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BS</a:t>
              </a:r>
              <a:r>
                <a:rPr lang="fr-FR" sz="1600" i="1" dirty="0">
                  <a:solidFill>
                    <a:srgbClr val="CC5856"/>
                  </a:solidFill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: +1</a:t>
              </a:r>
              <a:r>
                <a:rPr lang="fr-FR" sz="1600" i="1" dirty="0">
                  <a:solidFill>
                    <a:srgbClr val="CC5856"/>
                  </a:solidFill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0 versions </a:t>
              </a:r>
              <a:r>
                <a:rPr lang="fr-FR" sz="1600" i="1" dirty="0">
                  <a:solidFill>
                    <a:srgbClr val="CC5856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  <a:sym typeface="Symbol" panose="05050102010706020507" pitchFamily="18" charset="2"/>
                </a:rPr>
                <a:t> </a:t>
              </a:r>
              <a:r>
                <a:rPr lang="fr-FR" sz="1600" i="1" dirty="0">
                  <a:solidFill>
                    <a:srgbClr val="CC5856"/>
                  </a:solidFill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1 modèle Python suffit en choisissant bien les mots-clés </a:t>
              </a:r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6432CD3A-5A31-6DBF-1DEB-0AE8D16C135F}"/>
                </a:ext>
              </a:extLst>
            </p:cNvPr>
            <p:cNvSpPr txBox="1"/>
            <p:nvPr/>
          </p:nvSpPr>
          <p:spPr>
            <a:xfrm>
              <a:off x="491365" y="5322905"/>
              <a:ext cx="6142463" cy="3717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ct val="107000"/>
                </a:lnSpc>
              </a:pPr>
              <a:r>
                <a:rPr lang="fr-FR" sz="1600" dirty="0"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Ne </a:t>
              </a:r>
              <a:r>
                <a:rPr lang="fr-FR" sz="1600" b="1" dirty="0"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fonctionne</a:t>
              </a:r>
              <a:r>
                <a:rPr lang="fr-FR" sz="1600" dirty="0"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fr-FR" sz="1600" b="1" dirty="0"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pas</a:t>
              </a:r>
              <a:r>
                <a:rPr lang="fr-FR" sz="1600" dirty="0"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s’il y a </a:t>
              </a:r>
              <a:r>
                <a:rPr lang="fr-FR" sz="1600" b="1" dirty="0"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trop de versions </a:t>
              </a:r>
              <a:r>
                <a:rPr lang="fr-FR" b="1" dirty="0">
                  <a:solidFill>
                    <a:srgbClr val="CC5856"/>
                  </a:solidFill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≠</a:t>
              </a:r>
              <a:r>
                <a:rPr lang="fr-FR" sz="1600" b="1" dirty="0"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fr-FR" sz="1600" dirty="0"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entre elles</a:t>
              </a:r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6D61C693-05CA-CD91-2FD0-93CB80756AB5}"/>
                </a:ext>
              </a:extLst>
            </p:cNvPr>
            <p:cNvSpPr/>
            <p:nvPr/>
          </p:nvSpPr>
          <p:spPr>
            <a:xfrm>
              <a:off x="200284" y="5408448"/>
              <a:ext cx="188513" cy="201397"/>
            </a:xfrm>
            <a:prstGeom prst="ellipse">
              <a:avLst/>
            </a:prstGeom>
            <a:solidFill>
              <a:srgbClr val="CC585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33EC0BE5-BCB7-B31E-94CF-59287AB14809}"/>
              </a:ext>
            </a:extLst>
          </p:cNvPr>
          <p:cNvSpPr/>
          <p:nvPr/>
        </p:nvSpPr>
        <p:spPr>
          <a:xfrm>
            <a:off x="553807" y="5378206"/>
            <a:ext cx="97532" cy="1076523"/>
          </a:xfrm>
          <a:prstGeom prst="rect">
            <a:avLst/>
          </a:prstGeom>
          <a:solidFill>
            <a:srgbClr val="CC585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>
              <a:solidFill>
                <a:srgbClr val="CC5856"/>
              </a:solidFill>
            </a:endParaRPr>
          </a:p>
        </p:txBody>
      </p: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D041DC2D-5902-442D-9FAA-4BC04918844E}"/>
              </a:ext>
            </a:extLst>
          </p:cNvPr>
          <p:cNvGrpSpPr/>
          <p:nvPr/>
        </p:nvGrpSpPr>
        <p:grpSpPr>
          <a:xfrm>
            <a:off x="356362" y="536818"/>
            <a:ext cx="5211017" cy="512947"/>
            <a:chOff x="357764" y="452414"/>
            <a:chExt cx="5211017" cy="512947"/>
          </a:xfrm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2DF1CDCF-72E7-E332-5559-DEB3A06D30A3}"/>
                </a:ext>
              </a:extLst>
            </p:cNvPr>
            <p:cNvGrpSpPr/>
            <p:nvPr/>
          </p:nvGrpSpPr>
          <p:grpSpPr>
            <a:xfrm>
              <a:off x="357764" y="544316"/>
              <a:ext cx="4680159" cy="338554"/>
              <a:chOff x="5864099" y="3627747"/>
              <a:chExt cx="4680159" cy="338554"/>
            </a:xfrm>
          </p:grpSpPr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CD080657-4952-2320-E3F4-E1D1C585CCBA}"/>
                  </a:ext>
                </a:extLst>
              </p:cNvPr>
              <p:cNvSpPr txBox="1"/>
              <p:nvPr/>
            </p:nvSpPr>
            <p:spPr>
              <a:xfrm>
                <a:off x="6052613" y="3627747"/>
                <a:ext cx="449164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b="1" dirty="0">
                    <a:effectLst/>
                    <a:latin typeface="Avenir Next LT Pro" panose="020B05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Résultats</a:t>
                </a:r>
                <a:r>
                  <a:rPr lang="fr-FR" sz="1600" dirty="0">
                    <a:effectLst/>
                    <a:latin typeface="Avenir Next LT Pro" panose="020B05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b="1" dirty="0">
                    <a:effectLst/>
                    <a:latin typeface="Avenir Next LT Pro" panose="020B05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satisfaisants</a:t>
                </a:r>
                <a:r>
                  <a:rPr lang="fr-FR" sz="1600" dirty="0">
                    <a:effectLst/>
                    <a:latin typeface="Avenir Next LT Pro" panose="020B05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avec les </a:t>
                </a:r>
                <a:r>
                  <a:rPr lang="fr-FR" sz="1600" b="1" dirty="0">
                    <a:effectLst/>
                    <a:latin typeface="Avenir Next LT Pro" panose="020B05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 méthodes</a:t>
                </a:r>
                <a:endParaRPr lang="fr-FR" sz="1600" dirty="0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9DA43DF4-E71C-EF8B-2F30-0B8854001B4D}"/>
                  </a:ext>
                </a:extLst>
              </p:cNvPr>
              <p:cNvSpPr/>
              <p:nvPr/>
            </p:nvSpPr>
            <p:spPr>
              <a:xfrm>
                <a:off x="5864099" y="3702489"/>
                <a:ext cx="188513" cy="201397"/>
              </a:xfrm>
              <a:prstGeom prst="ellipse">
                <a:avLst/>
              </a:prstGeom>
              <a:solidFill>
                <a:srgbClr val="CC5856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 dirty="0"/>
              </a:p>
            </p:txBody>
          </p:sp>
        </p:grp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C83901A-ACB3-13CF-FAE0-F344F32D80C6}"/>
                </a:ext>
              </a:extLst>
            </p:cNvPr>
            <p:cNvSpPr/>
            <p:nvPr/>
          </p:nvSpPr>
          <p:spPr>
            <a:xfrm>
              <a:off x="492030" y="535437"/>
              <a:ext cx="4899798" cy="346903"/>
            </a:xfrm>
            <a:prstGeom prst="rect">
              <a:avLst/>
            </a:prstGeom>
            <a:noFill/>
            <a:ln w="28575">
              <a:solidFill>
                <a:srgbClr val="CC585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 dirty="0">
                <a:solidFill>
                  <a:srgbClr val="CC5856"/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endParaRPr>
            </a:p>
          </p:txBody>
        </p:sp>
        <p:grpSp>
          <p:nvGrpSpPr>
            <p:cNvPr id="82" name="Groupe 81">
              <a:extLst>
                <a:ext uri="{FF2B5EF4-FFF2-40B4-BE49-F238E27FC236}">
                  <a16:creationId xmlns:a16="http://schemas.microsoft.com/office/drawing/2014/main" id="{2CDC2111-C09E-80B0-D23E-2A4A68EA2340}"/>
                </a:ext>
              </a:extLst>
            </p:cNvPr>
            <p:cNvGrpSpPr/>
            <p:nvPr/>
          </p:nvGrpSpPr>
          <p:grpSpPr>
            <a:xfrm>
              <a:off x="4931267" y="452414"/>
              <a:ext cx="637514" cy="512947"/>
              <a:chOff x="5168835" y="-24383"/>
              <a:chExt cx="637514" cy="512947"/>
            </a:xfrm>
          </p:grpSpPr>
          <p:sp>
            <p:nvSpPr>
              <p:cNvPr id="81" name="Ellipse 80">
                <a:extLst>
                  <a:ext uri="{FF2B5EF4-FFF2-40B4-BE49-F238E27FC236}">
                    <a16:creationId xmlns:a16="http://schemas.microsoft.com/office/drawing/2014/main" id="{55A65397-E412-7775-D279-72537C7447E4}"/>
                  </a:ext>
                </a:extLst>
              </p:cNvPr>
              <p:cNvSpPr/>
              <p:nvPr/>
            </p:nvSpPr>
            <p:spPr>
              <a:xfrm>
                <a:off x="5236370" y="-11055"/>
                <a:ext cx="502444" cy="4996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69" name="Image 68" descr="Une image contenant noir, obscurité&#10;&#10;Description générée automatiquement">
                <a:extLst>
                  <a:ext uri="{FF2B5EF4-FFF2-40B4-BE49-F238E27FC236}">
                    <a16:creationId xmlns:a16="http://schemas.microsoft.com/office/drawing/2014/main" id="{12C66FEE-2585-1749-5517-6066BA4146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754"/>
              <a:stretch/>
            </p:blipFill>
            <p:spPr>
              <a:xfrm>
                <a:off x="5168835" y="-24383"/>
                <a:ext cx="637514" cy="505205"/>
              </a:xfrm>
              <a:prstGeom prst="rect">
                <a:avLst/>
              </a:prstGeom>
            </p:spPr>
          </p:pic>
        </p:grpSp>
      </p:grpSp>
      <p:grpSp>
        <p:nvGrpSpPr>
          <p:cNvPr id="96" name="Groupe 95">
            <a:extLst>
              <a:ext uri="{FF2B5EF4-FFF2-40B4-BE49-F238E27FC236}">
                <a16:creationId xmlns:a16="http://schemas.microsoft.com/office/drawing/2014/main" id="{C34F2246-EAE3-739B-46E7-7DACC4158497}"/>
              </a:ext>
            </a:extLst>
          </p:cNvPr>
          <p:cNvGrpSpPr/>
          <p:nvPr/>
        </p:nvGrpSpPr>
        <p:grpSpPr>
          <a:xfrm>
            <a:off x="434610" y="3714561"/>
            <a:ext cx="5035900" cy="553998"/>
            <a:chOff x="434610" y="3714561"/>
            <a:chExt cx="5035900" cy="553998"/>
          </a:xfrm>
        </p:grpSpPr>
        <p:sp>
          <p:nvSpPr>
            <p:cNvPr id="86" name="ZoneTexte 85">
              <a:extLst>
                <a:ext uri="{FF2B5EF4-FFF2-40B4-BE49-F238E27FC236}">
                  <a16:creationId xmlns:a16="http://schemas.microsoft.com/office/drawing/2014/main" id="{E63174EA-F338-D2E5-6A1D-D1055B17BC53}"/>
                </a:ext>
              </a:extLst>
            </p:cNvPr>
            <p:cNvSpPr txBox="1"/>
            <p:nvPr/>
          </p:nvSpPr>
          <p:spPr>
            <a:xfrm>
              <a:off x="2547437" y="3714561"/>
              <a:ext cx="929514" cy="553998"/>
            </a:xfrm>
            <a:prstGeom prst="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EAI</a:t>
              </a:r>
              <a:endPara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Next LT Pro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/>
              <a:r>
                <a:rPr lang="fr-F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Next LT Pro" panose="020B0504020202020204" pitchFamily="34" charset="0"/>
                  <a:cs typeface="Times New Roman" panose="02020603050405020304" pitchFamily="18" charset="0"/>
                </a:rPr>
                <a:t>3/100</a:t>
              </a:r>
              <a:endPara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id="{33D59B0D-B99A-3897-41E0-B98FCFFE2375}"/>
                </a:ext>
              </a:extLst>
            </p:cNvPr>
            <p:cNvSpPr txBox="1"/>
            <p:nvPr/>
          </p:nvSpPr>
          <p:spPr>
            <a:xfrm>
              <a:off x="1537229" y="3714561"/>
              <a:ext cx="952958" cy="553998"/>
            </a:xfrm>
            <a:prstGeom prst="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LEA</a:t>
              </a:r>
              <a:endPara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Next LT Pro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/>
              <a:r>
                <a:rPr lang="fr-F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Next LT Pro" panose="020B0504020202020204" pitchFamily="34" charset="0"/>
                  <a:cs typeface="Times New Roman" panose="02020603050405020304" pitchFamily="18" charset="0"/>
                </a:rPr>
                <a:t>5/100</a:t>
              </a:r>
              <a:endPara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id="{514AB779-DC89-29E5-A248-62776D817880}"/>
                </a:ext>
              </a:extLst>
            </p:cNvPr>
            <p:cNvSpPr txBox="1"/>
            <p:nvPr/>
          </p:nvSpPr>
          <p:spPr>
            <a:xfrm>
              <a:off x="4435967" y="3714561"/>
              <a:ext cx="1034543" cy="553998"/>
            </a:xfrm>
            <a:prstGeom prst="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QCF-QR</a:t>
              </a:r>
              <a:endPara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Next LT Pro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/>
              <a:r>
                <a:rPr lang="fr-F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Next LT Pro" panose="020B0504020202020204" pitchFamily="34" charset="0"/>
                  <a:cs typeface="Times New Roman" panose="02020603050405020304" pitchFamily="18" charset="0"/>
                </a:rPr>
                <a:t>23/100</a:t>
              </a:r>
              <a:endPara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2" name="ZoneTexte 91">
              <a:extLst>
                <a:ext uri="{FF2B5EF4-FFF2-40B4-BE49-F238E27FC236}">
                  <a16:creationId xmlns:a16="http://schemas.microsoft.com/office/drawing/2014/main" id="{1908EEEC-B7FD-441C-7754-E63E40DED79F}"/>
                </a:ext>
              </a:extLst>
            </p:cNvPr>
            <p:cNvSpPr txBox="1"/>
            <p:nvPr/>
          </p:nvSpPr>
          <p:spPr>
            <a:xfrm>
              <a:off x="3538701" y="3714561"/>
              <a:ext cx="830375" cy="553998"/>
            </a:xfrm>
            <a:prstGeom prst="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BS</a:t>
              </a:r>
              <a:endPara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Next LT Pro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/>
              <a:r>
                <a:rPr lang="fr-F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Next LT Pro" panose="020B0504020202020204" pitchFamily="34" charset="0"/>
                  <a:cs typeface="Times New Roman" panose="02020603050405020304" pitchFamily="18" charset="0"/>
                </a:rPr>
                <a:t>-</a:t>
              </a:r>
              <a:endPara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4" name="ZoneTexte 93">
              <a:extLst>
                <a:ext uri="{FF2B5EF4-FFF2-40B4-BE49-F238E27FC236}">
                  <a16:creationId xmlns:a16="http://schemas.microsoft.com/office/drawing/2014/main" id="{EE020CEA-E981-7ADF-C1A0-3B14902B5D6D}"/>
                </a:ext>
              </a:extLst>
            </p:cNvPr>
            <p:cNvSpPr txBox="1"/>
            <p:nvPr/>
          </p:nvSpPr>
          <p:spPr>
            <a:xfrm>
              <a:off x="434610" y="3834314"/>
              <a:ext cx="104536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Erreurs :</a:t>
              </a:r>
              <a:endPara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7" name="Groupe 96">
            <a:extLst>
              <a:ext uri="{FF2B5EF4-FFF2-40B4-BE49-F238E27FC236}">
                <a16:creationId xmlns:a16="http://schemas.microsoft.com/office/drawing/2014/main" id="{88CFD447-C82D-CA6B-2E36-6698D27CE5E2}"/>
              </a:ext>
            </a:extLst>
          </p:cNvPr>
          <p:cNvGrpSpPr/>
          <p:nvPr/>
        </p:nvGrpSpPr>
        <p:grpSpPr>
          <a:xfrm>
            <a:off x="6475975" y="3712664"/>
            <a:ext cx="5035900" cy="553998"/>
            <a:chOff x="434610" y="3714561"/>
            <a:chExt cx="5035900" cy="553998"/>
          </a:xfrm>
        </p:grpSpPr>
        <p:sp>
          <p:nvSpPr>
            <p:cNvPr id="98" name="ZoneTexte 97">
              <a:extLst>
                <a:ext uri="{FF2B5EF4-FFF2-40B4-BE49-F238E27FC236}">
                  <a16:creationId xmlns:a16="http://schemas.microsoft.com/office/drawing/2014/main" id="{8DB96642-BE17-8171-642C-A491EB7BB7F6}"/>
                </a:ext>
              </a:extLst>
            </p:cNvPr>
            <p:cNvSpPr txBox="1"/>
            <p:nvPr/>
          </p:nvSpPr>
          <p:spPr>
            <a:xfrm>
              <a:off x="2547437" y="3714561"/>
              <a:ext cx="929514" cy="553998"/>
            </a:xfrm>
            <a:prstGeom prst="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EAI</a:t>
              </a:r>
              <a:endPara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Next LT Pro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/>
              <a:r>
                <a:rPr lang="fr-F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Next LT Pro" panose="020B0504020202020204" pitchFamily="34" charset="0"/>
                  <a:cs typeface="Times New Roman" panose="02020603050405020304" pitchFamily="18" charset="0"/>
                </a:rPr>
                <a:t>16/100</a:t>
              </a:r>
              <a:endPara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9" name="ZoneTexte 98">
              <a:extLst>
                <a:ext uri="{FF2B5EF4-FFF2-40B4-BE49-F238E27FC236}">
                  <a16:creationId xmlns:a16="http://schemas.microsoft.com/office/drawing/2014/main" id="{C96A83EA-2E67-9C9A-3E6A-F657BFC75D1E}"/>
                </a:ext>
              </a:extLst>
            </p:cNvPr>
            <p:cNvSpPr txBox="1"/>
            <p:nvPr/>
          </p:nvSpPr>
          <p:spPr>
            <a:xfrm>
              <a:off x="1537229" y="3714561"/>
              <a:ext cx="952958" cy="553998"/>
            </a:xfrm>
            <a:prstGeom prst="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LEA</a:t>
              </a:r>
              <a:endPara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Next LT Pro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/>
              <a:r>
                <a:rPr lang="fr-F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Next LT Pro" panose="020B0504020202020204" pitchFamily="34" charset="0"/>
                  <a:cs typeface="Times New Roman" panose="02020603050405020304" pitchFamily="18" charset="0"/>
                </a:rPr>
                <a:t>11/100</a:t>
              </a:r>
              <a:endPara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0" name="ZoneTexte 99">
              <a:extLst>
                <a:ext uri="{FF2B5EF4-FFF2-40B4-BE49-F238E27FC236}">
                  <a16:creationId xmlns:a16="http://schemas.microsoft.com/office/drawing/2014/main" id="{5C94DAAC-7F1E-08C9-D669-1BA2A0C58B2A}"/>
                </a:ext>
              </a:extLst>
            </p:cNvPr>
            <p:cNvSpPr txBox="1"/>
            <p:nvPr/>
          </p:nvSpPr>
          <p:spPr>
            <a:xfrm>
              <a:off x="4435967" y="3714561"/>
              <a:ext cx="1034543" cy="553998"/>
            </a:xfrm>
            <a:prstGeom prst="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QCF-QR</a:t>
              </a:r>
              <a:endPara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Next LT Pro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/>
              <a:r>
                <a:rPr lang="fr-F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Next LT Pro" panose="020B0504020202020204" pitchFamily="34" charset="0"/>
                  <a:cs typeface="Times New Roman" panose="02020603050405020304" pitchFamily="18" charset="0"/>
                </a:rPr>
                <a:t>2/100</a:t>
              </a:r>
              <a:endPara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1" name="ZoneTexte 100">
              <a:extLst>
                <a:ext uri="{FF2B5EF4-FFF2-40B4-BE49-F238E27FC236}">
                  <a16:creationId xmlns:a16="http://schemas.microsoft.com/office/drawing/2014/main" id="{C98BB285-DD8E-D80A-1DEA-F381E0AB1FA1}"/>
                </a:ext>
              </a:extLst>
            </p:cNvPr>
            <p:cNvSpPr txBox="1"/>
            <p:nvPr/>
          </p:nvSpPr>
          <p:spPr>
            <a:xfrm>
              <a:off x="3538701" y="3714561"/>
              <a:ext cx="830375" cy="553998"/>
            </a:xfrm>
            <a:prstGeom prst="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BS</a:t>
              </a:r>
              <a:endPara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Next LT Pro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/>
              <a:r>
                <a:rPr lang="fr-F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Next LT Pro" panose="020B0504020202020204" pitchFamily="34" charset="0"/>
                  <a:cs typeface="Times New Roman" panose="02020603050405020304" pitchFamily="18" charset="0"/>
                </a:rPr>
                <a:t>1/100</a:t>
              </a:r>
              <a:endPara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2" name="ZoneTexte 101">
              <a:extLst>
                <a:ext uri="{FF2B5EF4-FFF2-40B4-BE49-F238E27FC236}">
                  <a16:creationId xmlns:a16="http://schemas.microsoft.com/office/drawing/2014/main" id="{7DA9DE53-1F58-C093-5D82-0DAE40D0A11A}"/>
                </a:ext>
              </a:extLst>
            </p:cNvPr>
            <p:cNvSpPr txBox="1"/>
            <p:nvPr/>
          </p:nvSpPr>
          <p:spPr>
            <a:xfrm>
              <a:off x="434610" y="3834314"/>
              <a:ext cx="104536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Erreurs :</a:t>
              </a:r>
              <a:endPara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12" name="ZoneTexte 111">
            <a:extLst>
              <a:ext uri="{FF2B5EF4-FFF2-40B4-BE49-F238E27FC236}">
                <a16:creationId xmlns:a16="http://schemas.microsoft.com/office/drawing/2014/main" id="{378D1B7D-DBB7-7EAA-1281-EDD36425246E}"/>
              </a:ext>
            </a:extLst>
          </p:cNvPr>
          <p:cNvSpPr txBox="1"/>
          <p:nvPr/>
        </p:nvSpPr>
        <p:spPr>
          <a:xfrm>
            <a:off x="11643762" y="6502791"/>
            <a:ext cx="52496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22749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46" grpId="0" animBg="1"/>
      <p:bldP spid="67" grpId="0"/>
      <p:bldP spid="7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2" name="Groupe 1111">
            <a:extLst>
              <a:ext uri="{FF2B5EF4-FFF2-40B4-BE49-F238E27FC236}">
                <a16:creationId xmlns:a16="http://schemas.microsoft.com/office/drawing/2014/main" id="{DB9131CE-0BE5-81ED-AA82-C0D0F1B879C0}"/>
              </a:ext>
            </a:extLst>
          </p:cNvPr>
          <p:cNvGrpSpPr/>
          <p:nvPr/>
        </p:nvGrpSpPr>
        <p:grpSpPr>
          <a:xfrm>
            <a:off x="520690" y="3867218"/>
            <a:ext cx="10903140" cy="703670"/>
            <a:chOff x="643447" y="3494453"/>
            <a:chExt cx="10903140" cy="703670"/>
          </a:xfrm>
        </p:grpSpPr>
        <p:sp>
          <p:nvSpPr>
            <p:cNvPr id="1111" name="Rectangle 1110">
              <a:extLst>
                <a:ext uri="{FF2B5EF4-FFF2-40B4-BE49-F238E27FC236}">
                  <a16:creationId xmlns:a16="http://schemas.microsoft.com/office/drawing/2014/main" id="{B2C99EF6-31B5-34D4-F781-63422CEA02C9}"/>
                </a:ext>
              </a:extLst>
            </p:cNvPr>
            <p:cNvSpPr/>
            <p:nvPr/>
          </p:nvSpPr>
          <p:spPr>
            <a:xfrm>
              <a:off x="643447" y="3494453"/>
              <a:ext cx="10903140" cy="703670"/>
            </a:xfrm>
            <a:prstGeom prst="rect">
              <a:avLst/>
            </a:prstGeom>
            <a:solidFill>
              <a:srgbClr val="E6C000">
                <a:alpha val="10000"/>
              </a:srgbClr>
            </a:solidFill>
            <a:ln w="28575">
              <a:solidFill>
                <a:srgbClr val="E6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 dirty="0">
                <a:solidFill>
                  <a:srgbClr val="CC5856"/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endParaRP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EDFAA82A-2F79-1435-D3EF-9720D37CD0CB}"/>
                </a:ext>
              </a:extLst>
            </p:cNvPr>
            <p:cNvSpPr txBox="1"/>
            <p:nvPr/>
          </p:nvSpPr>
          <p:spPr>
            <a:xfrm>
              <a:off x="796536" y="3643080"/>
              <a:ext cx="1062539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b="1" u="sng" dirty="0">
                  <a:solidFill>
                    <a:srgbClr val="E6C000"/>
                  </a:solidFill>
                  <a:latin typeface="Avenir Next LT Pro" panose="020B0504020202020204" pitchFamily="34" charset="0"/>
                </a:rPr>
                <a:t>Objectif du stage</a:t>
              </a:r>
              <a:r>
                <a:rPr lang="fr-FR" sz="2000" b="1" dirty="0">
                  <a:solidFill>
                    <a:srgbClr val="E6C000"/>
                  </a:solidFill>
                  <a:latin typeface="Avenir Next LT Pro" panose="020B0504020202020204" pitchFamily="34" charset="0"/>
                </a:rPr>
                <a:t> : </a:t>
              </a:r>
              <a:r>
                <a:rPr lang="fr-FR" dirty="0">
                  <a:latin typeface="Avenir Next LT Pro" panose="020B0504020202020204" pitchFamily="34" charset="0"/>
                </a:rPr>
                <a:t>Développer des </a:t>
              </a:r>
              <a:r>
                <a:rPr lang="fr-FR" b="1" dirty="0">
                  <a:latin typeface="Avenir Next LT Pro" panose="020B0504020202020204" pitchFamily="34" charset="0"/>
                </a:rPr>
                <a:t>projets de Data Science </a:t>
              </a:r>
              <a:r>
                <a:rPr lang="fr-FR" dirty="0">
                  <a:latin typeface="Avenir Next LT Pro" panose="020B0504020202020204" pitchFamily="34" charset="0"/>
                </a:rPr>
                <a:t>en lien avec la stratégie de la CEMP </a:t>
              </a:r>
            </a:p>
          </p:txBody>
        </p:sp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4E7A7F28-3CB6-2C43-9BAA-0787BFB45788}"/>
              </a:ext>
            </a:extLst>
          </p:cNvPr>
          <p:cNvGrpSpPr/>
          <p:nvPr/>
        </p:nvGrpSpPr>
        <p:grpSpPr>
          <a:xfrm>
            <a:off x="0" y="117886"/>
            <a:ext cx="12319000" cy="793357"/>
            <a:chOff x="0" y="117886"/>
            <a:chExt cx="12319000" cy="79335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03AE44B-26F3-56BC-DAFA-3193DE2619FA}"/>
                </a:ext>
              </a:extLst>
            </p:cNvPr>
            <p:cNvSpPr/>
            <p:nvPr/>
          </p:nvSpPr>
          <p:spPr>
            <a:xfrm>
              <a:off x="0" y="145297"/>
              <a:ext cx="12319000" cy="487965"/>
            </a:xfrm>
            <a:prstGeom prst="rect">
              <a:avLst/>
            </a:prstGeom>
            <a:solidFill>
              <a:srgbClr val="DBE1E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D842AEDA-91F5-0064-70B3-965FD1C5DC35}"/>
                </a:ext>
              </a:extLst>
            </p:cNvPr>
            <p:cNvSpPr txBox="1"/>
            <p:nvPr/>
          </p:nvSpPr>
          <p:spPr>
            <a:xfrm>
              <a:off x="3533295" y="117886"/>
              <a:ext cx="23708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Introduction</a:t>
              </a:r>
              <a:endParaRPr lang="fr-FR" sz="2800" dirty="0">
                <a:latin typeface="Calibri Light" panose="020F0302020204030204" pitchFamily="34" charset="0"/>
                <a:ea typeface="Cambria Math" panose="02040503050406030204" pitchFamily="18" charset="0"/>
                <a:cs typeface="Calibri Light" panose="020F030202020403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E0D0AA8-776B-C280-8039-2D546171408F}"/>
                </a:ext>
              </a:extLst>
            </p:cNvPr>
            <p:cNvSpPr/>
            <p:nvPr/>
          </p:nvSpPr>
          <p:spPr>
            <a:xfrm>
              <a:off x="0" y="834176"/>
              <a:ext cx="12192000" cy="77067"/>
            </a:xfrm>
            <a:prstGeom prst="rect">
              <a:avLst/>
            </a:prstGeom>
            <a:solidFill>
              <a:srgbClr val="DBE1ED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C99020E1-3AF0-7F82-DAEF-18E2B67C532B}"/>
                </a:ext>
              </a:extLst>
            </p:cNvPr>
            <p:cNvCxnSpPr/>
            <p:nvPr/>
          </p:nvCxnSpPr>
          <p:spPr>
            <a:xfrm>
              <a:off x="0" y="738059"/>
              <a:ext cx="1219200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4EB5747F-1833-539F-1C35-E428D2D1DB7E}"/>
              </a:ext>
            </a:extLst>
          </p:cNvPr>
          <p:cNvGrpSpPr/>
          <p:nvPr/>
        </p:nvGrpSpPr>
        <p:grpSpPr>
          <a:xfrm>
            <a:off x="2406053" y="-160015"/>
            <a:ext cx="1024722" cy="1586553"/>
            <a:chOff x="2004624" y="1482209"/>
            <a:chExt cx="1024722" cy="1586553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81F6901-BC06-56FA-5C68-9A617FE4B075}"/>
                </a:ext>
              </a:extLst>
            </p:cNvPr>
            <p:cNvSpPr/>
            <p:nvPr/>
          </p:nvSpPr>
          <p:spPr>
            <a:xfrm>
              <a:off x="2004624" y="1643562"/>
              <a:ext cx="903676" cy="11461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FADCD04F-303A-1A6F-1FB4-067C2E3B2F58}"/>
                </a:ext>
              </a:extLst>
            </p:cNvPr>
            <p:cNvGrpSpPr/>
            <p:nvPr/>
          </p:nvGrpSpPr>
          <p:grpSpPr>
            <a:xfrm>
              <a:off x="2065147" y="1482209"/>
              <a:ext cx="964199" cy="1586553"/>
              <a:chOff x="3122142" y="801999"/>
              <a:chExt cx="964199" cy="1586553"/>
            </a:xfrm>
          </p:grpSpPr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135BED09-3128-4FC5-D1A1-27EA0D2AFCAB}"/>
                  </a:ext>
                </a:extLst>
              </p:cNvPr>
              <p:cNvSpPr txBox="1"/>
              <p:nvPr/>
            </p:nvSpPr>
            <p:spPr>
              <a:xfrm>
                <a:off x="3182665" y="801999"/>
                <a:ext cx="903676" cy="1554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8000" dirty="0">
                    <a:solidFill>
                      <a:schemeClr val="bg1">
                        <a:lumMod val="85000"/>
                      </a:schemeClr>
                    </a:solidFill>
                    <a:latin typeface="Century Gothic" panose="020B0502020202020204" pitchFamily="34" charset="0"/>
                    <a:ea typeface="Cambria Math" panose="02040503050406030204" pitchFamily="18" charset="0"/>
                  </a:rPr>
                  <a:t>1</a:t>
                </a:r>
              </a:p>
              <a:p>
                <a:endParaRPr lang="fr-FR" sz="1500" dirty="0">
                  <a:latin typeface="Century Gothic" panose="020B0502020202020204" pitchFamily="34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0896FEE7-E125-D9B9-CDDF-028E411246E3}"/>
                  </a:ext>
                </a:extLst>
              </p:cNvPr>
              <p:cNvSpPr txBox="1"/>
              <p:nvPr/>
            </p:nvSpPr>
            <p:spPr>
              <a:xfrm>
                <a:off x="3122142" y="834280"/>
                <a:ext cx="903676" cy="1554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8000" dirty="0">
                    <a:solidFill>
                      <a:srgbClr val="E6C000"/>
                    </a:solidFill>
                    <a:latin typeface="Century Gothic" panose="020B0502020202020204" pitchFamily="34" charset="0"/>
                    <a:ea typeface="Cambria Math" panose="02040503050406030204" pitchFamily="18" charset="0"/>
                  </a:rPr>
                  <a:t>1</a:t>
                </a:r>
              </a:p>
              <a:p>
                <a:endParaRPr lang="fr-FR" sz="1500" dirty="0">
                  <a:latin typeface="Century Gothic" panose="020B0502020202020204" pitchFamily="34" charset="0"/>
                  <a:ea typeface="Cambria Math" panose="02040503050406030204" pitchFamily="18" charset="0"/>
                </a:endParaRPr>
              </a:p>
            </p:txBody>
          </p:sp>
        </p:grpSp>
      </p:grpSp>
      <p:grpSp>
        <p:nvGrpSpPr>
          <p:cNvPr id="1109" name="Groupe 1108">
            <a:extLst>
              <a:ext uri="{FF2B5EF4-FFF2-40B4-BE49-F238E27FC236}">
                <a16:creationId xmlns:a16="http://schemas.microsoft.com/office/drawing/2014/main" id="{039C1175-AF98-98BB-5AE7-B6069DC38DA8}"/>
              </a:ext>
            </a:extLst>
          </p:cNvPr>
          <p:cNvGrpSpPr/>
          <p:nvPr/>
        </p:nvGrpSpPr>
        <p:grpSpPr>
          <a:xfrm>
            <a:off x="174458" y="1691788"/>
            <a:ext cx="10386604" cy="377326"/>
            <a:chOff x="174458" y="1530290"/>
            <a:chExt cx="10386604" cy="37732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263697C8-3412-663D-818E-BE5FE448389F}"/>
                </a:ext>
              </a:extLst>
            </p:cNvPr>
            <p:cNvSpPr txBox="1"/>
            <p:nvPr/>
          </p:nvSpPr>
          <p:spPr>
            <a:xfrm>
              <a:off x="174458" y="1538284"/>
              <a:ext cx="3669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Equipe</a:t>
              </a:r>
              <a:r>
                <a:rPr lang="fr-FR" dirty="0">
                  <a:solidFill>
                    <a:srgbClr val="E6C000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</a:t>
              </a:r>
              <a:r>
                <a:rPr lang="fr-FR" b="1" dirty="0">
                  <a:solidFill>
                    <a:srgbClr val="E6C000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Data &amp; Décisionnel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308A9E90-FF38-F715-E150-69D4A80BEA8C}"/>
                </a:ext>
              </a:extLst>
            </p:cNvPr>
            <p:cNvSpPr txBox="1"/>
            <p:nvPr/>
          </p:nvSpPr>
          <p:spPr>
            <a:xfrm>
              <a:off x="4130584" y="1530290"/>
              <a:ext cx="64304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Gérer</a:t>
              </a:r>
              <a:r>
                <a:rPr lang="fr-FR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&amp; </a:t>
              </a:r>
              <a:r>
                <a:rPr lang="fr-FR" b="1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Analyser</a:t>
              </a:r>
              <a:r>
                <a:rPr lang="fr-FR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les </a:t>
              </a:r>
              <a:r>
                <a:rPr lang="fr-FR" b="1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données</a:t>
              </a:r>
              <a:r>
                <a:rPr lang="fr-FR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pour les différents services </a:t>
              </a:r>
            </a:p>
          </p:txBody>
        </p:sp>
        <p:cxnSp>
          <p:nvCxnSpPr>
            <p:cNvPr id="56" name="Connecteur droit 55">
              <a:extLst>
                <a:ext uri="{FF2B5EF4-FFF2-40B4-BE49-F238E27FC236}">
                  <a16:creationId xmlns:a16="http://schemas.microsoft.com/office/drawing/2014/main" id="{B204B105-0AD2-E6AC-FCE1-D124D8AAACC1}"/>
                </a:ext>
              </a:extLst>
            </p:cNvPr>
            <p:cNvCxnSpPr>
              <a:cxnSpLocks/>
            </p:cNvCxnSpPr>
            <p:nvPr/>
          </p:nvCxnSpPr>
          <p:spPr>
            <a:xfrm>
              <a:off x="3430775" y="1689866"/>
              <a:ext cx="524957" cy="0"/>
            </a:xfrm>
            <a:prstGeom prst="line">
              <a:avLst/>
            </a:prstGeom>
            <a:ln w="57150" cap="rnd" cmpd="sng">
              <a:solidFill>
                <a:srgbClr val="E6C000"/>
              </a:solidFill>
              <a:headEnd type="none"/>
              <a:tailEnd type="arrow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0" name="Groupe 1109">
            <a:extLst>
              <a:ext uri="{FF2B5EF4-FFF2-40B4-BE49-F238E27FC236}">
                <a16:creationId xmlns:a16="http://schemas.microsoft.com/office/drawing/2014/main" id="{AD3B7534-DD7D-4B62-C0F8-1EC96FCA3099}"/>
              </a:ext>
            </a:extLst>
          </p:cNvPr>
          <p:cNvGrpSpPr/>
          <p:nvPr/>
        </p:nvGrpSpPr>
        <p:grpSpPr>
          <a:xfrm>
            <a:off x="136276" y="2272539"/>
            <a:ext cx="11560685" cy="1298534"/>
            <a:chOff x="171956" y="2264723"/>
            <a:chExt cx="11560685" cy="1298534"/>
          </a:xfrm>
        </p:grpSpPr>
        <p:sp>
          <p:nvSpPr>
            <p:cNvPr id="1024" name="Rectangle 1023">
              <a:extLst>
                <a:ext uri="{FF2B5EF4-FFF2-40B4-BE49-F238E27FC236}">
                  <a16:creationId xmlns:a16="http://schemas.microsoft.com/office/drawing/2014/main" id="{D77DF2F8-0675-6E65-BFF0-DB45E8FB2732}"/>
                </a:ext>
              </a:extLst>
            </p:cNvPr>
            <p:cNvSpPr/>
            <p:nvPr/>
          </p:nvSpPr>
          <p:spPr>
            <a:xfrm>
              <a:off x="341679" y="2664653"/>
              <a:ext cx="11390962" cy="787874"/>
            </a:xfrm>
            <a:prstGeom prst="rect">
              <a:avLst/>
            </a:prstGeom>
            <a:solidFill>
              <a:srgbClr val="E6C000">
                <a:alpha val="10000"/>
              </a:srgbClr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 dirty="0">
                <a:solidFill>
                  <a:srgbClr val="CC5856"/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endParaRP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A44719FF-2DB1-9650-E646-6494C537516C}"/>
                </a:ext>
              </a:extLst>
            </p:cNvPr>
            <p:cNvSpPr txBox="1"/>
            <p:nvPr/>
          </p:nvSpPr>
          <p:spPr>
            <a:xfrm>
              <a:off x="1347910" y="2264723"/>
              <a:ext cx="1961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E6C000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14 personnes  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75BB574A-5095-56BE-45EA-D609BD104245}"/>
                </a:ext>
              </a:extLst>
            </p:cNvPr>
            <p:cNvSpPr txBox="1"/>
            <p:nvPr/>
          </p:nvSpPr>
          <p:spPr>
            <a:xfrm>
              <a:off x="8541269" y="2733136"/>
              <a:ext cx="28882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Mathieu </a:t>
              </a:r>
              <a:r>
                <a:rPr lang="fr-FR" b="1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Le </a:t>
              </a:r>
              <a:r>
                <a:rPr lang="fr-FR" b="1" dirty="0" err="1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Pajolec</a:t>
              </a:r>
              <a:endParaRPr lang="fr-FR" b="1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endParaRPr>
            </a:p>
            <a:p>
              <a:r>
                <a:rPr lang="fr-FR" i="1" dirty="0">
                  <a:solidFill>
                    <a:schemeClr val="bg1">
                      <a:lumMod val="50000"/>
                    </a:schemeClr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Prestataire Data </a:t>
              </a:r>
              <a:r>
                <a:rPr lang="fr-FR" i="1" dirty="0" err="1">
                  <a:solidFill>
                    <a:schemeClr val="bg1">
                      <a:lumMod val="50000"/>
                    </a:schemeClr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Scientist</a:t>
              </a:r>
              <a:endParaRPr lang="fr-FR" i="1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endParaRP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860A6FA7-DD5E-8590-E53E-327BB256828A}"/>
                </a:ext>
              </a:extLst>
            </p:cNvPr>
            <p:cNvSpPr txBox="1"/>
            <p:nvPr/>
          </p:nvSpPr>
          <p:spPr>
            <a:xfrm>
              <a:off x="1535278" y="2752039"/>
              <a:ext cx="43760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Jérôme </a:t>
              </a:r>
              <a:r>
                <a:rPr lang="fr-FR" b="1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Martin</a:t>
              </a:r>
            </a:p>
            <a:p>
              <a:r>
                <a:rPr lang="fr-FR" i="1" dirty="0">
                  <a:solidFill>
                    <a:schemeClr val="bg1">
                      <a:lumMod val="50000"/>
                    </a:schemeClr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Manageur &amp; Directeur du Pôle Data</a:t>
              </a:r>
              <a:endParaRPr lang="fr-FR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endParaRP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3E0EA03C-4486-11EC-22B7-746030D686BA}"/>
                </a:ext>
              </a:extLst>
            </p:cNvPr>
            <p:cNvSpPr txBox="1"/>
            <p:nvPr/>
          </p:nvSpPr>
          <p:spPr>
            <a:xfrm>
              <a:off x="5787344" y="2752039"/>
              <a:ext cx="22497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Bertrand </a:t>
              </a:r>
              <a:r>
                <a:rPr lang="fr-FR" b="1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Michelot</a:t>
              </a:r>
            </a:p>
            <a:p>
              <a:r>
                <a:rPr lang="fr-FR" i="1" dirty="0">
                  <a:solidFill>
                    <a:schemeClr val="bg1">
                      <a:lumMod val="50000"/>
                    </a:schemeClr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Chef de Projet Data</a:t>
              </a:r>
            </a:p>
          </p:txBody>
        </p:sp>
        <p:grpSp>
          <p:nvGrpSpPr>
            <p:cNvPr id="1027" name="Groupe 1026">
              <a:extLst>
                <a:ext uri="{FF2B5EF4-FFF2-40B4-BE49-F238E27FC236}">
                  <a16:creationId xmlns:a16="http://schemas.microsoft.com/office/drawing/2014/main" id="{28B88395-96E2-AEF2-C1FA-931DCD6F0E65}"/>
                </a:ext>
              </a:extLst>
            </p:cNvPr>
            <p:cNvGrpSpPr/>
            <p:nvPr/>
          </p:nvGrpSpPr>
          <p:grpSpPr>
            <a:xfrm>
              <a:off x="171956" y="2518081"/>
              <a:ext cx="1243122" cy="1045176"/>
              <a:chOff x="-1534094" y="3399510"/>
              <a:chExt cx="1243122" cy="1045176"/>
            </a:xfrm>
          </p:grpSpPr>
          <p:sp>
            <p:nvSpPr>
              <p:cNvPr id="1025" name="Rectangle 1024">
                <a:extLst>
                  <a:ext uri="{FF2B5EF4-FFF2-40B4-BE49-F238E27FC236}">
                    <a16:creationId xmlns:a16="http://schemas.microsoft.com/office/drawing/2014/main" id="{67F92FEC-3993-C3A4-8C13-5C69F83E2214}"/>
                  </a:ext>
                </a:extLst>
              </p:cNvPr>
              <p:cNvSpPr/>
              <p:nvPr/>
            </p:nvSpPr>
            <p:spPr>
              <a:xfrm>
                <a:off x="-1446471" y="3458490"/>
                <a:ext cx="1088331" cy="986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59" name="Image 58" descr="Une image contenant noir, obscurité&#10;&#10;Description générée automatiquement">
                <a:extLst>
                  <a:ext uri="{FF2B5EF4-FFF2-40B4-BE49-F238E27FC236}">
                    <a16:creationId xmlns:a16="http://schemas.microsoft.com/office/drawing/2014/main" id="{AAD91C1E-F0A5-0298-BF57-715C3D242F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668"/>
              <a:stretch/>
            </p:blipFill>
            <p:spPr>
              <a:xfrm>
                <a:off x="-1534094" y="3399510"/>
                <a:ext cx="1243122" cy="986196"/>
              </a:xfrm>
              <a:prstGeom prst="rect">
                <a:avLst/>
              </a:prstGeom>
            </p:spPr>
          </p:pic>
        </p:grpSp>
      </p:grpSp>
      <p:grpSp>
        <p:nvGrpSpPr>
          <p:cNvPr id="1057" name="Groupe 1056">
            <a:extLst>
              <a:ext uri="{FF2B5EF4-FFF2-40B4-BE49-F238E27FC236}">
                <a16:creationId xmlns:a16="http://schemas.microsoft.com/office/drawing/2014/main" id="{2856DD9A-C2CD-94C3-E99A-55F1845C4596}"/>
              </a:ext>
            </a:extLst>
          </p:cNvPr>
          <p:cNvGrpSpPr/>
          <p:nvPr/>
        </p:nvGrpSpPr>
        <p:grpSpPr>
          <a:xfrm>
            <a:off x="0" y="-333073"/>
            <a:ext cx="2615959" cy="1920402"/>
            <a:chOff x="0" y="-333073"/>
            <a:chExt cx="2615959" cy="1920402"/>
          </a:xfrm>
        </p:grpSpPr>
        <p:grpSp>
          <p:nvGrpSpPr>
            <p:cNvPr id="1058" name="Groupe 1057">
              <a:extLst>
                <a:ext uri="{FF2B5EF4-FFF2-40B4-BE49-F238E27FC236}">
                  <a16:creationId xmlns:a16="http://schemas.microsoft.com/office/drawing/2014/main" id="{8F4E6F27-46E9-253C-9DF8-AF74C42A7B77}"/>
                </a:ext>
              </a:extLst>
            </p:cNvPr>
            <p:cNvGrpSpPr/>
            <p:nvPr/>
          </p:nvGrpSpPr>
          <p:grpSpPr>
            <a:xfrm>
              <a:off x="0" y="-283314"/>
              <a:ext cx="2181143" cy="1870643"/>
              <a:chOff x="0" y="-261940"/>
              <a:chExt cx="2181143" cy="1870643"/>
            </a:xfrm>
          </p:grpSpPr>
          <p:sp>
            <p:nvSpPr>
              <p:cNvPr id="1060" name="Triangle isocèle 1059">
                <a:extLst>
                  <a:ext uri="{FF2B5EF4-FFF2-40B4-BE49-F238E27FC236}">
                    <a16:creationId xmlns:a16="http://schemas.microsoft.com/office/drawing/2014/main" id="{3394E0E3-9E08-237A-BE9E-C1E91DCA4694}"/>
                  </a:ext>
                </a:extLst>
              </p:cNvPr>
              <p:cNvSpPr/>
              <p:nvPr/>
            </p:nvSpPr>
            <p:spPr>
              <a:xfrm rot="5400000">
                <a:off x="-70206" y="1140829"/>
                <a:ext cx="538080" cy="397668"/>
              </a:xfrm>
              <a:prstGeom prst="triangle">
                <a:avLst/>
              </a:prstGeom>
              <a:solidFill>
                <a:srgbClr val="0919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61" name="Triangle isocèle 1060">
                <a:extLst>
                  <a:ext uri="{FF2B5EF4-FFF2-40B4-BE49-F238E27FC236}">
                    <a16:creationId xmlns:a16="http://schemas.microsoft.com/office/drawing/2014/main" id="{495AB91D-64CF-55F6-8E52-4ED2579509C8}"/>
                  </a:ext>
                </a:extLst>
              </p:cNvPr>
              <p:cNvSpPr/>
              <p:nvPr/>
            </p:nvSpPr>
            <p:spPr>
              <a:xfrm rot="16200000">
                <a:off x="-70206" y="874151"/>
                <a:ext cx="538080" cy="397668"/>
              </a:xfrm>
              <a:prstGeom prst="triangle">
                <a:avLst/>
              </a:prstGeom>
              <a:solidFill>
                <a:srgbClr val="F9CE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62" name="Triangle isocèle 1061">
                <a:extLst>
                  <a:ext uri="{FF2B5EF4-FFF2-40B4-BE49-F238E27FC236}">
                    <a16:creationId xmlns:a16="http://schemas.microsoft.com/office/drawing/2014/main" id="{72C2A22A-F09E-AFD3-0BF7-715885C30B1F}"/>
                  </a:ext>
                </a:extLst>
              </p:cNvPr>
              <p:cNvSpPr/>
              <p:nvPr/>
            </p:nvSpPr>
            <p:spPr>
              <a:xfrm rot="16200000">
                <a:off x="-70206" y="339246"/>
                <a:ext cx="538080" cy="397668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63" name="Triangle isocèle 1062">
                <a:extLst>
                  <a:ext uri="{FF2B5EF4-FFF2-40B4-BE49-F238E27FC236}">
                    <a16:creationId xmlns:a16="http://schemas.microsoft.com/office/drawing/2014/main" id="{DADAD778-D9F1-AA67-7389-C4D59B1EAD73}"/>
                  </a:ext>
                </a:extLst>
              </p:cNvPr>
              <p:cNvSpPr/>
              <p:nvPr/>
            </p:nvSpPr>
            <p:spPr>
              <a:xfrm rot="5400000">
                <a:off x="-70206" y="608286"/>
                <a:ext cx="538080" cy="397668"/>
              </a:xfrm>
              <a:prstGeom prst="triangle">
                <a:avLst/>
              </a:prstGeom>
              <a:solidFill>
                <a:srgbClr val="CC58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64" name="Triangle isocèle 1063">
                <a:extLst>
                  <a:ext uri="{FF2B5EF4-FFF2-40B4-BE49-F238E27FC236}">
                    <a16:creationId xmlns:a16="http://schemas.microsoft.com/office/drawing/2014/main" id="{9E3AFBE4-1AAF-4C6F-C409-A14886EFFE02}"/>
                  </a:ext>
                </a:extLst>
              </p:cNvPr>
              <p:cNvSpPr/>
              <p:nvPr/>
            </p:nvSpPr>
            <p:spPr>
              <a:xfrm rot="5400000">
                <a:off x="-70206" y="75762"/>
                <a:ext cx="538080" cy="397668"/>
              </a:xfrm>
              <a:prstGeom prst="triangle">
                <a:avLst/>
              </a:prstGeom>
              <a:solidFill>
                <a:srgbClr val="0081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65" name="Triangle isocèle 1064">
                <a:extLst>
                  <a:ext uri="{FF2B5EF4-FFF2-40B4-BE49-F238E27FC236}">
                    <a16:creationId xmlns:a16="http://schemas.microsoft.com/office/drawing/2014/main" id="{2E80637E-F64A-ABC3-8404-06051806097E}"/>
                  </a:ext>
                </a:extLst>
              </p:cNvPr>
              <p:cNvSpPr/>
              <p:nvPr/>
            </p:nvSpPr>
            <p:spPr>
              <a:xfrm rot="16200000">
                <a:off x="-70206" y="-191734"/>
                <a:ext cx="538080" cy="397668"/>
              </a:xfrm>
              <a:prstGeom prst="triangle">
                <a:avLst/>
              </a:prstGeom>
              <a:solidFill>
                <a:srgbClr val="0919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66" name="Triangle isocèle 1065">
                <a:extLst>
                  <a:ext uri="{FF2B5EF4-FFF2-40B4-BE49-F238E27FC236}">
                    <a16:creationId xmlns:a16="http://schemas.microsoft.com/office/drawing/2014/main" id="{9A4F6F9E-3BBD-E18E-1715-E78206C6FE48}"/>
                  </a:ext>
                </a:extLst>
              </p:cNvPr>
              <p:cNvSpPr/>
              <p:nvPr/>
            </p:nvSpPr>
            <p:spPr>
              <a:xfrm rot="5400000">
                <a:off x="323379" y="874151"/>
                <a:ext cx="538080" cy="397668"/>
              </a:xfrm>
              <a:prstGeom prst="triangle">
                <a:avLst/>
              </a:prstGeom>
              <a:solidFill>
                <a:srgbClr val="0919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67" name="Triangle isocèle 1066">
                <a:extLst>
                  <a:ext uri="{FF2B5EF4-FFF2-40B4-BE49-F238E27FC236}">
                    <a16:creationId xmlns:a16="http://schemas.microsoft.com/office/drawing/2014/main" id="{3F5F818F-4F50-22FA-C83E-ECB68D3FD779}"/>
                  </a:ext>
                </a:extLst>
              </p:cNvPr>
              <p:cNvSpPr/>
              <p:nvPr/>
            </p:nvSpPr>
            <p:spPr>
              <a:xfrm rot="16200000">
                <a:off x="320089" y="605905"/>
                <a:ext cx="538080" cy="397668"/>
              </a:xfrm>
              <a:prstGeom prst="triangle">
                <a:avLst/>
              </a:prstGeom>
              <a:solidFill>
                <a:srgbClr val="0919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68" name="Triangle isocèle 1067">
                <a:extLst>
                  <a:ext uri="{FF2B5EF4-FFF2-40B4-BE49-F238E27FC236}">
                    <a16:creationId xmlns:a16="http://schemas.microsoft.com/office/drawing/2014/main" id="{F7B0C934-D934-23E8-0B62-22A464C63A30}"/>
                  </a:ext>
                </a:extLst>
              </p:cNvPr>
              <p:cNvSpPr/>
              <p:nvPr/>
            </p:nvSpPr>
            <p:spPr>
              <a:xfrm rot="5400000">
                <a:off x="325760" y="342124"/>
                <a:ext cx="538080" cy="397668"/>
              </a:xfrm>
              <a:prstGeom prst="triangle">
                <a:avLst/>
              </a:prstGeom>
              <a:solidFill>
                <a:srgbClr val="CC58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69" name="Triangle isocèle 1068">
                <a:extLst>
                  <a:ext uri="{FF2B5EF4-FFF2-40B4-BE49-F238E27FC236}">
                    <a16:creationId xmlns:a16="http://schemas.microsoft.com/office/drawing/2014/main" id="{3FB380B1-A837-AFBF-87DD-D29B12DE923F}"/>
                  </a:ext>
                </a:extLst>
              </p:cNvPr>
              <p:cNvSpPr/>
              <p:nvPr/>
            </p:nvSpPr>
            <p:spPr>
              <a:xfrm rot="5400000">
                <a:off x="717757" y="609079"/>
                <a:ext cx="538080" cy="397668"/>
              </a:xfrm>
              <a:prstGeom prst="triangle">
                <a:avLst/>
              </a:prstGeom>
              <a:solidFill>
                <a:srgbClr val="0081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70" name="Triangle isocèle 1069">
                <a:extLst>
                  <a:ext uri="{FF2B5EF4-FFF2-40B4-BE49-F238E27FC236}">
                    <a16:creationId xmlns:a16="http://schemas.microsoft.com/office/drawing/2014/main" id="{9A491DE4-B9C0-7698-B427-1276BDE7BC9B}"/>
                  </a:ext>
                </a:extLst>
              </p:cNvPr>
              <p:cNvSpPr/>
              <p:nvPr/>
            </p:nvSpPr>
            <p:spPr>
              <a:xfrm rot="16200000">
                <a:off x="322261" y="80207"/>
                <a:ext cx="538080" cy="397668"/>
              </a:xfrm>
              <a:prstGeom prst="triangle">
                <a:avLst/>
              </a:prstGeom>
              <a:solidFill>
                <a:srgbClr val="CC58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71" name="Triangle isocèle 1070">
                <a:extLst>
                  <a:ext uri="{FF2B5EF4-FFF2-40B4-BE49-F238E27FC236}">
                    <a16:creationId xmlns:a16="http://schemas.microsoft.com/office/drawing/2014/main" id="{28DB78C9-92B7-7C76-ECF3-0EEEEFB08848}"/>
                  </a:ext>
                </a:extLst>
              </p:cNvPr>
              <p:cNvSpPr/>
              <p:nvPr/>
            </p:nvSpPr>
            <p:spPr>
              <a:xfrm rot="5400000">
                <a:off x="323283" y="-190421"/>
                <a:ext cx="538080" cy="397668"/>
              </a:xfrm>
              <a:prstGeom prst="triangle">
                <a:avLst/>
              </a:prstGeom>
              <a:solidFill>
                <a:srgbClr val="0919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72" name="Triangle isocèle 1071">
                <a:extLst>
                  <a:ext uri="{FF2B5EF4-FFF2-40B4-BE49-F238E27FC236}">
                    <a16:creationId xmlns:a16="http://schemas.microsoft.com/office/drawing/2014/main" id="{DC77F2A6-3941-05E7-91EA-57638D6E4E34}"/>
                  </a:ext>
                </a:extLst>
              </p:cNvPr>
              <p:cNvSpPr/>
              <p:nvPr/>
            </p:nvSpPr>
            <p:spPr>
              <a:xfrm rot="8751296">
                <a:off x="857151" y="904148"/>
                <a:ext cx="478340" cy="397668"/>
              </a:xfrm>
              <a:prstGeom prst="triangle">
                <a:avLst/>
              </a:prstGeom>
              <a:solidFill>
                <a:srgbClr val="CC58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73" name="Triangle isocèle 1072">
                <a:extLst>
                  <a:ext uri="{FF2B5EF4-FFF2-40B4-BE49-F238E27FC236}">
                    <a16:creationId xmlns:a16="http://schemas.microsoft.com/office/drawing/2014/main" id="{942EDC9F-BD44-B5D6-A303-68A122BB6C08}"/>
                  </a:ext>
                </a:extLst>
              </p:cNvPr>
              <p:cNvSpPr/>
              <p:nvPr/>
            </p:nvSpPr>
            <p:spPr>
              <a:xfrm rot="16200000">
                <a:off x="1263618" y="1202681"/>
                <a:ext cx="210790" cy="142875"/>
              </a:xfrm>
              <a:prstGeom prst="triangle">
                <a:avLst/>
              </a:prstGeom>
              <a:solidFill>
                <a:srgbClr val="CC58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74" name="Triangle isocèle 1073">
                <a:extLst>
                  <a:ext uri="{FF2B5EF4-FFF2-40B4-BE49-F238E27FC236}">
                    <a16:creationId xmlns:a16="http://schemas.microsoft.com/office/drawing/2014/main" id="{B045D222-9FA2-FAFD-F3CA-7ACBD033E478}"/>
                  </a:ext>
                </a:extLst>
              </p:cNvPr>
              <p:cNvSpPr/>
              <p:nvPr/>
            </p:nvSpPr>
            <p:spPr>
              <a:xfrm rot="5400000">
                <a:off x="720138" y="78868"/>
                <a:ext cx="538080" cy="397668"/>
              </a:xfrm>
              <a:prstGeom prst="triangle">
                <a:avLst/>
              </a:prstGeom>
              <a:solidFill>
                <a:srgbClr val="0919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75" name="Triangle isocèle 1074">
                <a:extLst>
                  <a:ext uri="{FF2B5EF4-FFF2-40B4-BE49-F238E27FC236}">
                    <a16:creationId xmlns:a16="http://schemas.microsoft.com/office/drawing/2014/main" id="{8289CC7D-868B-85B6-00A0-A6DAB3F32A7F}"/>
                  </a:ext>
                </a:extLst>
              </p:cNvPr>
              <p:cNvSpPr/>
              <p:nvPr/>
            </p:nvSpPr>
            <p:spPr>
              <a:xfrm rot="16200000">
                <a:off x="712116" y="346281"/>
                <a:ext cx="538080" cy="397668"/>
              </a:xfrm>
              <a:prstGeom prst="triangle">
                <a:avLst/>
              </a:prstGeom>
              <a:solidFill>
                <a:srgbClr val="0081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76" name="Triangle isocèle 1075">
                <a:extLst>
                  <a:ext uri="{FF2B5EF4-FFF2-40B4-BE49-F238E27FC236}">
                    <a16:creationId xmlns:a16="http://schemas.microsoft.com/office/drawing/2014/main" id="{B53AA2AC-B01D-223B-5560-13BB93150B58}"/>
                  </a:ext>
                </a:extLst>
              </p:cNvPr>
              <p:cNvSpPr/>
              <p:nvPr/>
            </p:nvSpPr>
            <p:spPr>
              <a:xfrm rot="16200000">
                <a:off x="715959" y="-185908"/>
                <a:ext cx="538080" cy="397668"/>
              </a:xfrm>
              <a:prstGeom prst="triangle">
                <a:avLst/>
              </a:prstGeom>
              <a:solidFill>
                <a:srgbClr val="0919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77" name="Triangle isocèle 1076">
                <a:extLst>
                  <a:ext uri="{FF2B5EF4-FFF2-40B4-BE49-F238E27FC236}">
                    <a16:creationId xmlns:a16="http://schemas.microsoft.com/office/drawing/2014/main" id="{51F11E71-3509-086A-E325-E3CFACB7FF7A}"/>
                  </a:ext>
                </a:extLst>
              </p:cNvPr>
              <p:cNvSpPr/>
              <p:nvPr/>
            </p:nvSpPr>
            <p:spPr>
              <a:xfrm rot="16200000">
                <a:off x="1104984" y="610605"/>
                <a:ext cx="538080" cy="397668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78" name="Triangle isocèle 1077">
                <a:extLst>
                  <a:ext uri="{FF2B5EF4-FFF2-40B4-BE49-F238E27FC236}">
                    <a16:creationId xmlns:a16="http://schemas.microsoft.com/office/drawing/2014/main" id="{4F729042-C9A8-997B-A272-BA40B9D161DB}"/>
                  </a:ext>
                </a:extLst>
              </p:cNvPr>
              <p:cNvSpPr/>
              <p:nvPr/>
            </p:nvSpPr>
            <p:spPr>
              <a:xfrm rot="5400000">
                <a:off x="1110603" y="340039"/>
                <a:ext cx="538080" cy="397668"/>
              </a:xfrm>
              <a:prstGeom prst="triangle">
                <a:avLst/>
              </a:prstGeom>
              <a:solidFill>
                <a:srgbClr val="F9CE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079" name="Triangle isocèle 1078">
                <a:extLst>
                  <a:ext uri="{FF2B5EF4-FFF2-40B4-BE49-F238E27FC236}">
                    <a16:creationId xmlns:a16="http://schemas.microsoft.com/office/drawing/2014/main" id="{7F82183F-DAD1-60B7-EED3-B7DE1EE78DA3}"/>
                  </a:ext>
                </a:extLst>
              </p:cNvPr>
              <p:cNvSpPr/>
              <p:nvPr/>
            </p:nvSpPr>
            <p:spPr>
              <a:xfrm rot="16200000">
                <a:off x="2004311" y="203384"/>
                <a:ext cx="210790" cy="142875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80" name="Triangle isocèle 1079">
                <a:extLst>
                  <a:ext uri="{FF2B5EF4-FFF2-40B4-BE49-F238E27FC236}">
                    <a16:creationId xmlns:a16="http://schemas.microsoft.com/office/drawing/2014/main" id="{BD83247C-C0D9-C4B7-072D-3EEEBB277B6F}"/>
                  </a:ext>
                </a:extLst>
              </p:cNvPr>
              <p:cNvSpPr/>
              <p:nvPr/>
            </p:nvSpPr>
            <p:spPr>
              <a:xfrm rot="16200000">
                <a:off x="1105797" y="82573"/>
                <a:ext cx="538080" cy="397668"/>
              </a:xfrm>
              <a:prstGeom prst="triangle">
                <a:avLst/>
              </a:prstGeom>
              <a:solidFill>
                <a:srgbClr val="F9CE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81" name="Triangle isocèle 1080">
                <a:extLst>
                  <a:ext uri="{FF2B5EF4-FFF2-40B4-BE49-F238E27FC236}">
                    <a16:creationId xmlns:a16="http://schemas.microsoft.com/office/drawing/2014/main" id="{0E4DAE4B-29FF-3B1A-7130-D1165FA06A57}"/>
                  </a:ext>
                </a:extLst>
              </p:cNvPr>
              <p:cNvSpPr/>
              <p:nvPr/>
            </p:nvSpPr>
            <p:spPr>
              <a:xfrm rot="5400000">
                <a:off x="1502295" y="80227"/>
                <a:ext cx="538080" cy="397668"/>
              </a:xfrm>
              <a:prstGeom prst="triangle">
                <a:avLst/>
              </a:prstGeom>
              <a:solidFill>
                <a:srgbClr val="0081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082" name="Triangle isocèle 1081">
                <a:extLst>
                  <a:ext uri="{FF2B5EF4-FFF2-40B4-BE49-F238E27FC236}">
                    <a16:creationId xmlns:a16="http://schemas.microsoft.com/office/drawing/2014/main" id="{ED4AC2C5-C56B-727A-C35A-6846D58291B0}"/>
                  </a:ext>
                </a:extLst>
              </p:cNvPr>
              <p:cNvSpPr/>
              <p:nvPr/>
            </p:nvSpPr>
            <p:spPr>
              <a:xfrm rot="5400000">
                <a:off x="1601535" y="889497"/>
                <a:ext cx="210790" cy="142875"/>
              </a:xfrm>
              <a:prstGeom prst="triangle">
                <a:avLst/>
              </a:prstGeom>
              <a:solidFill>
                <a:srgbClr val="F9CE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059" name="Rectangle 1058">
              <a:extLst>
                <a:ext uri="{FF2B5EF4-FFF2-40B4-BE49-F238E27FC236}">
                  <a16:creationId xmlns:a16="http://schemas.microsoft.com/office/drawing/2014/main" id="{C6C38DDB-D9B5-6785-497E-262F7C3821DE}"/>
                </a:ext>
              </a:extLst>
            </p:cNvPr>
            <p:cNvSpPr/>
            <p:nvPr/>
          </p:nvSpPr>
          <p:spPr>
            <a:xfrm rot="10800000">
              <a:off x="2155" y="-333073"/>
              <a:ext cx="2613804" cy="320387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083" name="Groupe 1082">
            <a:extLst>
              <a:ext uri="{FF2B5EF4-FFF2-40B4-BE49-F238E27FC236}">
                <a16:creationId xmlns:a16="http://schemas.microsoft.com/office/drawing/2014/main" id="{87D56AB9-996E-8DE6-6A12-F7F1C89C22A9}"/>
              </a:ext>
            </a:extLst>
          </p:cNvPr>
          <p:cNvGrpSpPr/>
          <p:nvPr/>
        </p:nvGrpSpPr>
        <p:grpSpPr>
          <a:xfrm>
            <a:off x="9587523" y="5248180"/>
            <a:ext cx="2613804" cy="1926212"/>
            <a:chOff x="9587523" y="5248180"/>
            <a:chExt cx="2613804" cy="1926212"/>
          </a:xfrm>
        </p:grpSpPr>
        <p:grpSp>
          <p:nvGrpSpPr>
            <p:cNvPr id="1084" name="Groupe 1083">
              <a:extLst>
                <a:ext uri="{FF2B5EF4-FFF2-40B4-BE49-F238E27FC236}">
                  <a16:creationId xmlns:a16="http://schemas.microsoft.com/office/drawing/2014/main" id="{2FFA6AB1-F7EC-2B9A-7753-6E5407650B78}"/>
                </a:ext>
              </a:extLst>
            </p:cNvPr>
            <p:cNvGrpSpPr/>
            <p:nvPr/>
          </p:nvGrpSpPr>
          <p:grpSpPr>
            <a:xfrm rot="10800000">
              <a:off x="10010857" y="5248180"/>
              <a:ext cx="2181143" cy="1870643"/>
              <a:chOff x="0" y="-261940"/>
              <a:chExt cx="2181143" cy="1870643"/>
            </a:xfrm>
          </p:grpSpPr>
          <p:sp>
            <p:nvSpPr>
              <p:cNvPr id="1086" name="Triangle isocèle 1085">
                <a:extLst>
                  <a:ext uri="{FF2B5EF4-FFF2-40B4-BE49-F238E27FC236}">
                    <a16:creationId xmlns:a16="http://schemas.microsoft.com/office/drawing/2014/main" id="{F58BDA1E-6826-7B57-1503-DB43A08E4A7B}"/>
                  </a:ext>
                </a:extLst>
              </p:cNvPr>
              <p:cNvSpPr/>
              <p:nvPr/>
            </p:nvSpPr>
            <p:spPr>
              <a:xfrm rot="5400000">
                <a:off x="-70206" y="1140829"/>
                <a:ext cx="538080" cy="397668"/>
              </a:xfrm>
              <a:prstGeom prst="triangle">
                <a:avLst/>
              </a:prstGeom>
              <a:solidFill>
                <a:srgbClr val="0919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87" name="Triangle isocèle 1086">
                <a:extLst>
                  <a:ext uri="{FF2B5EF4-FFF2-40B4-BE49-F238E27FC236}">
                    <a16:creationId xmlns:a16="http://schemas.microsoft.com/office/drawing/2014/main" id="{267EF7BB-F745-AAE7-16F0-D869965D96B4}"/>
                  </a:ext>
                </a:extLst>
              </p:cNvPr>
              <p:cNvSpPr/>
              <p:nvPr/>
            </p:nvSpPr>
            <p:spPr>
              <a:xfrm rot="16200000">
                <a:off x="-70206" y="874151"/>
                <a:ext cx="538080" cy="397668"/>
              </a:xfrm>
              <a:prstGeom prst="triangle">
                <a:avLst/>
              </a:prstGeom>
              <a:solidFill>
                <a:srgbClr val="F9CE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88" name="Triangle isocèle 1087">
                <a:extLst>
                  <a:ext uri="{FF2B5EF4-FFF2-40B4-BE49-F238E27FC236}">
                    <a16:creationId xmlns:a16="http://schemas.microsoft.com/office/drawing/2014/main" id="{89E4DA3B-75DA-370C-2749-0A35992EF28B}"/>
                  </a:ext>
                </a:extLst>
              </p:cNvPr>
              <p:cNvSpPr/>
              <p:nvPr/>
            </p:nvSpPr>
            <p:spPr>
              <a:xfrm rot="16200000">
                <a:off x="-70206" y="339246"/>
                <a:ext cx="538080" cy="397668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89" name="Triangle isocèle 1088">
                <a:extLst>
                  <a:ext uri="{FF2B5EF4-FFF2-40B4-BE49-F238E27FC236}">
                    <a16:creationId xmlns:a16="http://schemas.microsoft.com/office/drawing/2014/main" id="{22D040F9-5686-E4A0-4174-7E4BC5545D15}"/>
                  </a:ext>
                </a:extLst>
              </p:cNvPr>
              <p:cNvSpPr/>
              <p:nvPr/>
            </p:nvSpPr>
            <p:spPr>
              <a:xfrm rot="5400000">
                <a:off x="-70206" y="608286"/>
                <a:ext cx="538080" cy="397668"/>
              </a:xfrm>
              <a:prstGeom prst="triangle">
                <a:avLst/>
              </a:prstGeom>
              <a:solidFill>
                <a:srgbClr val="CC58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90" name="Triangle isocèle 1089">
                <a:extLst>
                  <a:ext uri="{FF2B5EF4-FFF2-40B4-BE49-F238E27FC236}">
                    <a16:creationId xmlns:a16="http://schemas.microsoft.com/office/drawing/2014/main" id="{0825B775-BD21-0444-990C-1DB142FE1D71}"/>
                  </a:ext>
                </a:extLst>
              </p:cNvPr>
              <p:cNvSpPr/>
              <p:nvPr/>
            </p:nvSpPr>
            <p:spPr>
              <a:xfrm rot="5400000">
                <a:off x="-70206" y="75762"/>
                <a:ext cx="538080" cy="397668"/>
              </a:xfrm>
              <a:prstGeom prst="triangle">
                <a:avLst/>
              </a:prstGeom>
              <a:solidFill>
                <a:srgbClr val="0081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91" name="Triangle isocèle 1090">
                <a:extLst>
                  <a:ext uri="{FF2B5EF4-FFF2-40B4-BE49-F238E27FC236}">
                    <a16:creationId xmlns:a16="http://schemas.microsoft.com/office/drawing/2014/main" id="{19E6E4C5-74EE-7121-D0F7-8F1A2D6A631C}"/>
                  </a:ext>
                </a:extLst>
              </p:cNvPr>
              <p:cNvSpPr/>
              <p:nvPr/>
            </p:nvSpPr>
            <p:spPr>
              <a:xfrm rot="16200000">
                <a:off x="-70206" y="-191734"/>
                <a:ext cx="538080" cy="397668"/>
              </a:xfrm>
              <a:prstGeom prst="triangle">
                <a:avLst/>
              </a:prstGeom>
              <a:solidFill>
                <a:srgbClr val="0919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92" name="Triangle isocèle 1091">
                <a:extLst>
                  <a:ext uri="{FF2B5EF4-FFF2-40B4-BE49-F238E27FC236}">
                    <a16:creationId xmlns:a16="http://schemas.microsoft.com/office/drawing/2014/main" id="{84F8AAAE-26A9-6C42-40B7-6038DCAA44AB}"/>
                  </a:ext>
                </a:extLst>
              </p:cNvPr>
              <p:cNvSpPr/>
              <p:nvPr/>
            </p:nvSpPr>
            <p:spPr>
              <a:xfrm rot="5400000">
                <a:off x="323379" y="874151"/>
                <a:ext cx="538080" cy="397668"/>
              </a:xfrm>
              <a:prstGeom prst="triangle">
                <a:avLst/>
              </a:prstGeom>
              <a:solidFill>
                <a:srgbClr val="0919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93" name="Triangle isocèle 1092">
                <a:extLst>
                  <a:ext uri="{FF2B5EF4-FFF2-40B4-BE49-F238E27FC236}">
                    <a16:creationId xmlns:a16="http://schemas.microsoft.com/office/drawing/2014/main" id="{36015EE2-7BBD-06D6-8C26-4AB4E6483BCB}"/>
                  </a:ext>
                </a:extLst>
              </p:cNvPr>
              <p:cNvSpPr/>
              <p:nvPr/>
            </p:nvSpPr>
            <p:spPr>
              <a:xfrm rot="16200000">
                <a:off x="320089" y="605905"/>
                <a:ext cx="538080" cy="397668"/>
              </a:xfrm>
              <a:prstGeom prst="triangle">
                <a:avLst/>
              </a:prstGeom>
              <a:solidFill>
                <a:srgbClr val="0919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94" name="Triangle isocèle 1093">
                <a:extLst>
                  <a:ext uri="{FF2B5EF4-FFF2-40B4-BE49-F238E27FC236}">
                    <a16:creationId xmlns:a16="http://schemas.microsoft.com/office/drawing/2014/main" id="{8650DA69-80AA-1ACC-C0EF-4C137E9F58D0}"/>
                  </a:ext>
                </a:extLst>
              </p:cNvPr>
              <p:cNvSpPr/>
              <p:nvPr/>
            </p:nvSpPr>
            <p:spPr>
              <a:xfrm rot="5400000">
                <a:off x="325760" y="342124"/>
                <a:ext cx="538080" cy="397668"/>
              </a:xfrm>
              <a:prstGeom prst="triangle">
                <a:avLst/>
              </a:prstGeom>
              <a:solidFill>
                <a:srgbClr val="CC58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95" name="Triangle isocèle 1094">
                <a:extLst>
                  <a:ext uri="{FF2B5EF4-FFF2-40B4-BE49-F238E27FC236}">
                    <a16:creationId xmlns:a16="http://schemas.microsoft.com/office/drawing/2014/main" id="{457CC4C0-AAD1-7F84-61E0-B1734297C2C5}"/>
                  </a:ext>
                </a:extLst>
              </p:cNvPr>
              <p:cNvSpPr/>
              <p:nvPr/>
            </p:nvSpPr>
            <p:spPr>
              <a:xfrm rot="5400000">
                <a:off x="717757" y="609079"/>
                <a:ext cx="538080" cy="397668"/>
              </a:xfrm>
              <a:prstGeom prst="triangle">
                <a:avLst/>
              </a:prstGeom>
              <a:solidFill>
                <a:srgbClr val="0081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96" name="Triangle isocèle 1095">
                <a:extLst>
                  <a:ext uri="{FF2B5EF4-FFF2-40B4-BE49-F238E27FC236}">
                    <a16:creationId xmlns:a16="http://schemas.microsoft.com/office/drawing/2014/main" id="{C85C6C8F-5508-04F3-D33D-ED896F453386}"/>
                  </a:ext>
                </a:extLst>
              </p:cNvPr>
              <p:cNvSpPr/>
              <p:nvPr/>
            </p:nvSpPr>
            <p:spPr>
              <a:xfrm rot="16200000">
                <a:off x="322261" y="80207"/>
                <a:ext cx="538080" cy="397668"/>
              </a:xfrm>
              <a:prstGeom prst="triangle">
                <a:avLst/>
              </a:prstGeom>
              <a:solidFill>
                <a:srgbClr val="CC58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97" name="Triangle isocèle 1096">
                <a:extLst>
                  <a:ext uri="{FF2B5EF4-FFF2-40B4-BE49-F238E27FC236}">
                    <a16:creationId xmlns:a16="http://schemas.microsoft.com/office/drawing/2014/main" id="{27F5DAC1-BF03-49FE-5635-062D887B10EC}"/>
                  </a:ext>
                </a:extLst>
              </p:cNvPr>
              <p:cNvSpPr/>
              <p:nvPr/>
            </p:nvSpPr>
            <p:spPr>
              <a:xfrm rot="5400000">
                <a:off x="323283" y="-190421"/>
                <a:ext cx="538080" cy="397668"/>
              </a:xfrm>
              <a:prstGeom prst="triangle">
                <a:avLst/>
              </a:prstGeom>
              <a:solidFill>
                <a:srgbClr val="0919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98" name="Triangle isocèle 1097">
                <a:extLst>
                  <a:ext uri="{FF2B5EF4-FFF2-40B4-BE49-F238E27FC236}">
                    <a16:creationId xmlns:a16="http://schemas.microsoft.com/office/drawing/2014/main" id="{DE4D3B55-AB43-E20B-BA18-F20D816393FB}"/>
                  </a:ext>
                </a:extLst>
              </p:cNvPr>
              <p:cNvSpPr/>
              <p:nvPr/>
            </p:nvSpPr>
            <p:spPr>
              <a:xfrm rot="8751296">
                <a:off x="857151" y="904148"/>
                <a:ext cx="478340" cy="397668"/>
              </a:xfrm>
              <a:prstGeom prst="triangle">
                <a:avLst/>
              </a:prstGeom>
              <a:solidFill>
                <a:srgbClr val="CC58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99" name="Triangle isocèle 1098">
                <a:extLst>
                  <a:ext uri="{FF2B5EF4-FFF2-40B4-BE49-F238E27FC236}">
                    <a16:creationId xmlns:a16="http://schemas.microsoft.com/office/drawing/2014/main" id="{12A18B8F-AAA4-8E09-EC2E-A91EC2A723FC}"/>
                  </a:ext>
                </a:extLst>
              </p:cNvPr>
              <p:cNvSpPr/>
              <p:nvPr/>
            </p:nvSpPr>
            <p:spPr>
              <a:xfrm rot="16200000">
                <a:off x="1263618" y="1202681"/>
                <a:ext cx="210790" cy="142875"/>
              </a:xfrm>
              <a:prstGeom prst="triangle">
                <a:avLst/>
              </a:prstGeom>
              <a:solidFill>
                <a:srgbClr val="CC58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00" name="Triangle isocèle 1099">
                <a:extLst>
                  <a:ext uri="{FF2B5EF4-FFF2-40B4-BE49-F238E27FC236}">
                    <a16:creationId xmlns:a16="http://schemas.microsoft.com/office/drawing/2014/main" id="{405D368D-75A6-DEDF-DB95-D301BA79A657}"/>
                  </a:ext>
                </a:extLst>
              </p:cNvPr>
              <p:cNvSpPr/>
              <p:nvPr/>
            </p:nvSpPr>
            <p:spPr>
              <a:xfrm rot="5400000">
                <a:off x="720138" y="78868"/>
                <a:ext cx="538080" cy="397668"/>
              </a:xfrm>
              <a:prstGeom prst="triangle">
                <a:avLst/>
              </a:prstGeom>
              <a:solidFill>
                <a:srgbClr val="0919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01" name="Triangle isocèle 1100">
                <a:extLst>
                  <a:ext uri="{FF2B5EF4-FFF2-40B4-BE49-F238E27FC236}">
                    <a16:creationId xmlns:a16="http://schemas.microsoft.com/office/drawing/2014/main" id="{183AF092-085B-9D59-082B-3D5483931470}"/>
                  </a:ext>
                </a:extLst>
              </p:cNvPr>
              <p:cNvSpPr/>
              <p:nvPr/>
            </p:nvSpPr>
            <p:spPr>
              <a:xfrm rot="16200000">
                <a:off x="712116" y="346281"/>
                <a:ext cx="538080" cy="397668"/>
              </a:xfrm>
              <a:prstGeom prst="triangle">
                <a:avLst/>
              </a:prstGeom>
              <a:solidFill>
                <a:srgbClr val="0081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02" name="Triangle isocèle 1101">
                <a:extLst>
                  <a:ext uri="{FF2B5EF4-FFF2-40B4-BE49-F238E27FC236}">
                    <a16:creationId xmlns:a16="http://schemas.microsoft.com/office/drawing/2014/main" id="{E947C0BF-356E-3FFD-A3DF-1E0DE2119927}"/>
                  </a:ext>
                </a:extLst>
              </p:cNvPr>
              <p:cNvSpPr/>
              <p:nvPr/>
            </p:nvSpPr>
            <p:spPr>
              <a:xfrm rot="16200000">
                <a:off x="715959" y="-185908"/>
                <a:ext cx="538080" cy="397668"/>
              </a:xfrm>
              <a:prstGeom prst="triangle">
                <a:avLst/>
              </a:prstGeom>
              <a:solidFill>
                <a:srgbClr val="0919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03" name="Triangle isocèle 1102">
                <a:extLst>
                  <a:ext uri="{FF2B5EF4-FFF2-40B4-BE49-F238E27FC236}">
                    <a16:creationId xmlns:a16="http://schemas.microsoft.com/office/drawing/2014/main" id="{BA1F2FC0-CAF7-827F-6CAB-6B242271B0E2}"/>
                  </a:ext>
                </a:extLst>
              </p:cNvPr>
              <p:cNvSpPr/>
              <p:nvPr/>
            </p:nvSpPr>
            <p:spPr>
              <a:xfrm rot="16200000">
                <a:off x="1104984" y="610605"/>
                <a:ext cx="538080" cy="397668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04" name="Triangle isocèle 1103">
                <a:extLst>
                  <a:ext uri="{FF2B5EF4-FFF2-40B4-BE49-F238E27FC236}">
                    <a16:creationId xmlns:a16="http://schemas.microsoft.com/office/drawing/2014/main" id="{129DDB6C-BA54-9E8E-7BB5-B932B06D9DA2}"/>
                  </a:ext>
                </a:extLst>
              </p:cNvPr>
              <p:cNvSpPr/>
              <p:nvPr/>
            </p:nvSpPr>
            <p:spPr>
              <a:xfrm rot="5400000">
                <a:off x="1110603" y="340039"/>
                <a:ext cx="538080" cy="397668"/>
              </a:xfrm>
              <a:prstGeom prst="triangle">
                <a:avLst/>
              </a:prstGeom>
              <a:solidFill>
                <a:srgbClr val="F9CE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105" name="Triangle isocèle 1104">
                <a:extLst>
                  <a:ext uri="{FF2B5EF4-FFF2-40B4-BE49-F238E27FC236}">
                    <a16:creationId xmlns:a16="http://schemas.microsoft.com/office/drawing/2014/main" id="{BA87521C-813C-CFD2-CCC3-381B79E88B72}"/>
                  </a:ext>
                </a:extLst>
              </p:cNvPr>
              <p:cNvSpPr/>
              <p:nvPr/>
            </p:nvSpPr>
            <p:spPr>
              <a:xfrm rot="16200000">
                <a:off x="2004311" y="203384"/>
                <a:ext cx="210790" cy="142875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06" name="Triangle isocèle 1105">
                <a:extLst>
                  <a:ext uri="{FF2B5EF4-FFF2-40B4-BE49-F238E27FC236}">
                    <a16:creationId xmlns:a16="http://schemas.microsoft.com/office/drawing/2014/main" id="{1AC481AF-FEA6-195C-CF5F-EB125BE3178D}"/>
                  </a:ext>
                </a:extLst>
              </p:cNvPr>
              <p:cNvSpPr/>
              <p:nvPr/>
            </p:nvSpPr>
            <p:spPr>
              <a:xfrm rot="16200000">
                <a:off x="1105797" y="82573"/>
                <a:ext cx="538080" cy="397668"/>
              </a:xfrm>
              <a:prstGeom prst="triangle">
                <a:avLst/>
              </a:prstGeom>
              <a:solidFill>
                <a:srgbClr val="F9CE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07" name="Triangle isocèle 1106">
                <a:extLst>
                  <a:ext uri="{FF2B5EF4-FFF2-40B4-BE49-F238E27FC236}">
                    <a16:creationId xmlns:a16="http://schemas.microsoft.com/office/drawing/2014/main" id="{5FADE91F-DFEB-E802-EECB-E742DFF9FCDC}"/>
                  </a:ext>
                </a:extLst>
              </p:cNvPr>
              <p:cNvSpPr/>
              <p:nvPr/>
            </p:nvSpPr>
            <p:spPr>
              <a:xfrm rot="5400000">
                <a:off x="1502295" y="80227"/>
                <a:ext cx="538080" cy="397668"/>
              </a:xfrm>
              <a:prstGeom prst="triangle">
                <a:avLst/>
              </a:prstGeom>
              <a:solidFill>
                <a:srgbClr val="0081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108" name="Triangle isocèle 1107">
                <a:extLst>
                  <a:ext uri="{FF2B5EF4-FFF2-40B4-BE49-F238E27FC236}">
                    <a16:creationId xmlns:a16="http://schemas.microsoft.com/office/drawing/2014/main" id="{AC43DD04-7DE4-6F74-D13E-B93D33FB2B27}"/>
                  </a:ext>
                </a:extLst>
              </p:cNvPr>
              <p:cNvSpPr/>
              <p:nvPr/>
            </p:nvSpPr>
            <p:spPr>
              <a:xfrm rot="5400000">
                <a:off x="1601535" y="889497"/>
                <a:ext cx="210790" cy="142875"/>
              </a:xfrm>
              <a:prstGeom prst="triangle">
                <a:avLst/>
              </a:prstGeom>
              <a:solidFill>
                <a:srgbClr val="F9CE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085" name="Rectangle 1084">
              <a:extLst>
                <a:ext uri="{FF2B5EF4-FFF2-40B4-BE49-F238E27FC236}">
                  <a16:creationId xmlns:a16="http://schemas.microsoft.com/office/drawing/2014/main" id="{99A80C80-3A3B-493A-55CE-A5A0F9CA29F7}"/>
                </a:ext>
              </a:extLst>
            </p:cNvPr>
            <p:cNvSpPr/>
            <p:nvPr/>
          </p:nvSpPr>
          <p:spPr>
            <a:xfrm rot="10800000">
              <a:off x="9587523" y="6854005"/>
              <a:ext cx="2613804" cy="320387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22" name="Groupe 1121">
            <a:extLst>
              <a:ext uri="{FF2B5EF4-FFF2-40B4-BE49-F238E27FC236}">
                <a16:creationId xmlns:a16="http://schemas.microsoft.com/office/drawing/2014/main" id="{C690E4DF-0BC3-D6DF-3DDD-6ED90552AA81}"/>
              </a:ext>
            </a:extLst>
          </p:cNvPr>
          <p:cNvGrpSpPr/>
          <p:nvPr/>
        </p:nvGrpSpPr>
        <p:grpSpPr>
          <a:xfrm>
            <a:off x="714056" y="4760792"/>
            <a:ext cx="6513313" cy="821972"/>
            <a:chOff x="694087" y="4590532"/>
            <a:chExt cx="6513313" cy="821972"/>
          </a:xfrm>
        </p:grpSpPr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25335447-B724-A98A-3FF9-53BBC487739D}"/>
                </a:ext>
              </a:extLst>
            </p:cNvPr>
            <p:cNvSpPr txBox="1"/>
            <p:nvPr/>
          </p:nvSpPr>
          <p:spPr>
            <a:xfrm>
              <a:off x="1046669" y="4809133"/>
              <a:ext cx="16604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>
                  <a:latin typeface="Avenir Next LT Pro" panose="020B0504020202020204" pitchFamily="34" charset="0"/>
                </a:rPr>
                <a:t>Deux outils :</a:t>
              </a:r>
            </a:p>
          </p:txBody>
        </p:sp>
        <p:grpSp>
          <p:nvGrpSpPr>
            <p:cNvPr id="1121" name="Groupe 1120">
              <a:extLst>
                <a:ext uri="{FF2B5EF4-FFF2-40B4-BE49-F238E27FC236}">
                  <a16:creationId xmlns:a16="http://schemas.microsoft.com/office/drawing/2014/main" id="{65B2B91B-BB4B-8997-83B2-45356D9DB5DC}"/>
                </a:ext>
              </a:extLst>
            </p:cNvPr>
            <p:cNvGrpSpPr/>
            <p:nvPr/>
          </p:nvGrpSpPr>
          <p:grpSpPr>
            <a:xfrm>
              <a:off x="4677275" y="4700313"/>
              <a:ext cx="2530125" cy="582938"/>
              <a:chOff x="4967602" y="5017480"/>
              <a:chExt cx="2530125" cy="582938"/>
            </a:xfrm>
          </p:grpSpPr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B6525062-CBF8-D442-E6B8-D5B71D5B8DE3}"/>
                  </a:ext>
                </a:extLst>
              </p:cNvPr>
              <p:cNvSpPr txBox="1"/>
              <p:nvPr/>
            </p:nvSpPr>
            <p:spPr>
              <a:xfrm>
                <a:off x="5737263" y="5107058"/>
                <a:ext cx="17604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b="1" dirty="0" err="1">
                    <a:solidFill>
                      <a:srgbClr val="2092CE"/>
                    </a:solidFill>
                    <a:latin typeface="Avenir Next LT Pro" panose="020B0504020202020204" pitchFamily="34" charset="0"/>
                  </a:rPr>
                  <a:t>Alteryx</a:t>
                </a:r>
                <a:r>
                  <a:rPr lang="fr-FR" b="1" dirty="0">
                    <a:solidFill>
                      <a:srgbClr val="2092CE"/>
                    </a:solidFill>
                    <a:latin typeface="Avenir Next LT Pro" panose="020B0504020202020204" pitchFamily="34" charset="0"/>
                  </a:rPr>
                  <a:t> </a:t>
                </a:r>
                <a:r>
                  <a:rPr lang="fr-FR" dirty="0">
                    <a:solidFill>
                      <a:srgbClr val="2092CE"/>
                    </a:solidFill>
                    <a:latin typeface="Avenir Next LT Pro" panose="020B0504020202020204" pitchFamily="34" charset="0"/>
                  </a:rPr>
                  <a:t>(ETL)</a:t>
                </a:r>
              </a:p>
            </p:txBody>
          </p:sp>
          <p:pic>
            <p:nvPicPr>
              <p:cNvPr id="1113" name="Image 1112" descr="Une image contenant Graphique, Police, logo, symbole&#10;&#10;Description générée automatiquement">
                <a:extLst>
                  <a:ext uri="{FF2B5EF4-FFF2-40B4-BE49-F238E27FC236}">
                    <a16:creationId xmlns:a16="http://schemas.microsoft.com/office/drawing/2014/main" id="{C7D35303-5CD1-1259-4B92-CCF45097E1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2154"/>
              <a:stretch/>
            </p:blipFill>
            <p:spPr>
              <a:xfrm>
                <a:off x="4967602" y="5017480"/>
                <a:ext cx="690656" cy="58293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1120" name="Groupe 1119">
              <a:extLst>
                <a:ext uri="{FF2B5EF4-FFF2-40B4-BE49-F238E27FC236}">
                  <a16:creationId xmlns:a16="http://schemas.microsoft.com/office/drawing/2014/main" id="{409BE786-E61E-2939-7CDC-9A596D55C5E9}"/>
                </a:ext>
              </a:extLst>
            </p:cNvPr>
            <p:cNvGrpSpPr/>
            <p:nvPr/>
          </p:nvGrpSpPr>
          <p:grpSpPr>
            <a:xfrm>
              <a:off x="2556293" y="4590532"/>
              <a:ext cx="1922625" cy="821972"/>
              <a:chOff x="2591385" y="4890474"/>
              <a:chExt cx="1922625" cy="821972"/>
            </a:xfrm>
          </p:grpSpPr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7F583033-A834-F4CA-9818-A855CA7BCC79}"/>
                  </a:ext>
                </a:extLst>
              </p:cNvPr>
              <p:cNvSpPr txBox="1"/>
              <p:nvPr/>
            </p:nvSpPr>
            <p:spPr>
              <a:xfrm>
                <a:off x="3382300" y="5108037"/>
                <a:ext cx="11317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b="1" dirty="0">
                    <a:solidFill>
                      <a:srgbClr val="2092CE"/>
                    </a:solidFill>
                    <a:latin typeface="Avenir Next LT Pro" panose="020B0504020202020204" pitchFamily="34" charset="0"/>
                  </a:rPr>
                  <a:t>Python</a:t>
                </a:r>
              </a:p>
            </p:txBody>
          </p:sp>
          <p:pic>
            <p:nvPicPr>
              <p:cNvPr id="1114" name="Image 1113" descr="Une image contenant logo, clipart, Graphique, symbole&#10;&#10;Description générée automatiquement">
                <a:extLst>
                  <a:ext uri="{FF2B5EF4-FFF2-40B4-BE49-F238E27FC236}">
                    <a16:creationId xmlns:a16="http://schemas.microsoft.com/office/drawing/2014/main" id="{D6A2F562-5F9F-79BE-CCBD-CE03260EEA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1385" y="4890474"/>
                <a:ext cx="821972" cy="82197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115" name="Ellipse 1114">
              <a:extLst>
                <a:ext uri="{FF2B5EF4-FFF2-40B4-BE49-F238E27FC236}">
                  <a16:creationId xmlns:a16="http://schemas.microsoft.com/office/drawing/2014/main" id="{75E41A2D-2BC0-EC27-392D-B10C9A80FA2A}"/>
                </a:ext>
              </a:extLst>
            </p:cNvPr>
            <p:cNvSpPr/>
            <p:nvPr/>
          </p:nvSpPr>
          <p:spPr>
            <a:xfrm>
              <a:off x="694087" y="4881595"/>
              <a:ext cx="261841" cy="276999"/>
            </a:xfrm>
            <a:prstGeom prst="ellipse">
              <a:avLst/>
            </a:prstGeom>
            <a:solidFill>
              <a:srgbClr val="E6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</p:grpSp>
      <p:sp>
        <p:nvSpPr>
          <p:cNvPr id="1116" name="Rectangle 1115">
            <a:extLst>
              <a:ext uri="{FF2B5EF4-FFF2-40B4-BE49-F238E27FC236}">
                <a16:creationId xmlns:a16="http://schemas.microsoft.com/office/drawing/2014/main" id="{E408C9ED-91A7-FB5E-260D-9A68BE9D86F1}"/>
              </a:ext>
            </a:extLst>
          </p:cNvPr>
          <p:cNvSpPr/>
          <p:nvPr/>
        </p:nvSpPr>
        <p:spPr>
          <a:xfrm>
            <a:off x="771781" y="4856292"/>
            <a:ext cx="153536" cy="1668998"/>
          </a:xfrm>
          <a:prstGeom prst="rect">
            <a:avLst/>
          </a:prstGeom>
          <a:solidFill>
            <a:srgbClr val="E6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123" name="Groupe 1122">
            <a:extLst>
              <a:ext uri="{FF2B5EF4-FFF2-40B4-BE49-F238E27FC236}">
                <a16:creationId xmlns:a16="http://schemas.microsoft.com/office/drawing/2014/main" id="{C9F2A064-48E5-7146-5780-95CA208E9CA0}"/>
              </a:ext>
            </a:extLst>
          </p:cNvPr>
          <p:cNvGrpSpPr/>
          <p:nvPr/>
        </p:nvGrpSpPr>
        <p:grpSpPr>
          <a:xfrm>
            <a:off x="714056" y="5506125"/>
            <a:ext cx="1963745" cy="369332"/>
            <a:chOff x="693209" y="5378459"/>
            <a:chExt cx="1963745" cy="369332"/>
          </a:xfrm>
        </p:grpSpPr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CEFAC39B-97DC-D907-8C67-4C666E065E8D}"/>
                </a:ext>
              </a:extLst>
            </p:cNvPr>
            <p:cNvSpPr txBox="1"/>
            <p:nvPr/>
          </p:nvSpPr>
          <p:spPr>
            <a:xfrm>
              <a:off x="1071461" y="5378459"/>
              <a:ext cx="15854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>
                  <a:latin typeface="Avenir Next LT Pro" panose="020B0504020202020204" pitchFamily="34" charset="0"/>
                </a:rPr>
                <a:t>Pas de GPU</a:t>
              </a:r>
            </a:p>
          </p:txBody>
        </p:sp>
        <p:sp>
          <p:nvSpPr>
            <p:cNvPr id="1118" name="Ellipse 1117">
              <a:extLst>
                <a:ext uri="{FF2B5EF4-FFF2-40B4-BE49-F238E27FC236}">
                  <a16:creationId xmlns:a16="http://schemas.microsoft.com/office/drawing/2014/main" id="{8B934DC3-C985-F2D9-24FC-75609E46DCBE}"/>
                </a:ext>
              </a:extLst>
            </p:cNvPr>
            <p:cNvSpPr/>
            <p:nvPr/>
          </p:nvSpPr>
          <p:spPr>
            <a:xfrm>
              <a:off x="693209" y="5416711"/>
              <a:ext cx="261841" cy="276999"/>
            </a:xfrm>
            <a:prstGeom prst="ellipse">
              <a:avLst/>
            </a:prstGeom>
            <a:solidFill>
              <a:srgbClr val="E6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</p:grpSp>
      <p:grpSp>
        <p:nvGrpSpPr>
          <p:cNvPr id="1124" name="Groupe 1123">
            <a:extLst>
              <a:ext uri="{FF2B5EF4-FFF2-40B4-BE49-F238E27FC236}">
                <a16:creationId xmlns:a16="http://schemas.microsoft.com/office/drawing/2014/main" id="{0F7B6D9E-9878-437C-1962-C5108664A818}"/>
              </a:ext>
            </a:extLst>
          </p:cNvPr>
          <p:cNvGrpSpPr/>
          <p:nvPr/>
        </p:nvGrpSpPr>
        <p:grpSpPr>
          <a:xfrm>
            <a:off x="714056" y="6050790"/>
            <a:ext cx="2950948" cy="369332"/>
            <a:chOff x="693209" y="5923124"/>
            <a:chExt cx="2950948" cy="369332"/>
          </a:xfrm>
        </p:grpSpPr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3557E71C-62BF-0DB0-E8F7-41C63D2694B8}"/>
                </a:ext>
              </a:extLst>
            </p:cNvPr>
            <p:cNvSpPr txBox="1"/>
            <p:nvPr/>
          </p:nvSpPr>
          <p:spPr>
            <a:xfrm>
              <a:off x="1030354" y="5923124"/>
              <a:ext cx="26138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>
                  <a:latin typeface="Avenir Next LT Pro" panose="020B0504020202020204" pitchFamily="34" charset="0"/>
                </a:rPr>
                <a:t>Travail en autonomie</a:t>
              </a:r>
            </a:p>
          </p:txBody>
        </p:sp>
        <p:sp>
          <p:nvSpPr>
            <p:cNvPr id="1119" name="Ellipse 1118">
              <a:extLst>
                <a:ext uri="{FF2B5EF4-FFF2-40B4-BE49-F238E27FC236}">
                  <a16:creationId xmlns:a16="http://schemas.microsoft.com/office/drawing/2014/main" id="{2E620725-35BD-6AA8-2274-909D6EFD46E5}"/>
                </a:ext>
              </a:extLst>
            </p:cNvPr>
            <p:cNvSpPr/>
            <p:nvPr/>
          </p:nvSpPr>
          <p:spPr>
            <a:xfrm>
              <a:off x="693209" y="5969291"/>
              <a:ext cx="261841" cy="276999"/>
            </a:xfrm>
            <a:prstGeom prst="ellipse">
              <a:avLst/>
            </a:prstGeom>
            <a:solidFill>
              <a:srgbClr val="E6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</p:grpSp>
      <p:sp>
        <p:nvSpPr>
          <p:cNvPr id="1125" name="Ellipse 1124">
            <a:extLst>
              <a:ext uri="{FF2B5EF4-FFF2-40B4-BE49-F238E27FC236}">
                <a16:creationId xmlns:a16="http://schemas.microsoft.com/office/drawing/2014/main" id="{99D85CC7-4183-3CBA-9274-57303EADDBC4}"/>
              </a:ext>
            </a:extLst>
          </p:cNvPr>
          <p:cNvSpPr/>
          <p:nvPr/>
        </p:nvSpPr>
        <p:spPr>
          <a:xfrm>
            <a:off x="11388334" y="34908"/>
            <a:ext cx="598303" cy="606056"/>
          </a:xfrm>
          <a:prstGeom prst="ellipse">
            <a:avLst/>
          </a:prstGeom>
          <a:noFill/>
          <a:ln w="9525">
            <a:solidFill>
              <a:srgbClr val="E6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26" name="Ellipse 1125">
            <a:extLst>
              <a:ext uri="{FF2B5EF4-FFF2-40B4-BE49-F238E27FC236}">
                <a16:creationId xmlns:a16="http://schemas.microsoft.com/office/drawing/2014/main" id="{11B238C4-E8DC-9229-8467-0F01435D5E51}"/>
              </a:ext>
            </a:extLst>
          </p:cNvPr>
          <p:cNvSpPr/>
          <p:nvPr/>
        </p:nvSpPr>
        <p:spPr>
          <a:xfrm>
            <a:off x="11464533" y="111108"/>
            <a:ext cx="445903" cy="453656"/>
          </a:xfrm>
          <a:prstGeom prst="ellipse">
            <a:avLst/>
          </a:prstGeom>
          <a:noFill/>
          <a:ln w="9525">
            <a:solidFill>
              <a:srgbClr val="E6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27" name="Ellipse 1126">
            <a:extLst>
              <a:ext uri="{FF2B5EF4-FFF2-40B4-BE49-F238E27FC236}">
                <a16:creationId xmlns:a16="http://schemas.microsoft.com/office/drawing/2014/main" id="{471A518A-270D-9429-F3E5-C031F8A038F8}"/>
              </a:ext>
            </a:extLst>
          </p:cNvPr>
          <p:cNvSpPr/>
          <p:nvPr/>
        </p:nvSpPr>
        <p:spPr>
          <a:xfrm>
            <a:off x="11540732" y="187308"/>
            <a:ext cx="293503" cy="301256"/>
          </a:xfrm>
          <a:prstGeom prst="ellipse">
            <a:avLst/>
          </a:prstGeom>
          <a:solidFill>
            <a:srgbClr val="E6C000"/>
          </a:solidFill>
          <a:ln w="9525">
            <a:solidFill>
              <a:srgbClr val="E6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28" name="ZoneTexte 1127">
            <a:extLst>
              <a:ext uri="{FF2B5EF4-FFF2-40B4-BE49-F238E27FC236}">
                <a16:creationId xmlns:a16="http://schemas.microsoft.com/office/drawing/2014/main" id="{04D19EF8-F555-11FF-708D-46C4A273FEEF}"/>
              </a:ext>
            </a:extLst>
          </p:cNvPr>
          <p:cNvSpPr txBox="1"/>
          <p:nvPr/>
        </p:nvSpPr>
        <p:spPr>
          <a:xfrm>
            <a:off x="11765377" y="6502791"/>
            <a:ext cx="40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chemeClr val="bg1"/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1</a:t>
            </a:r>
            <a:endParaRPr lang="fr-FR" sz="1600" b="1" dirty="0">
              <a:solidFill>
                <a:schemeClr val="bg1"/>
              </a:solidFill>
              <a:latin typeface="Avenir Next LT Pro" panose="020B050402020202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03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 descr="Une image contenant léger, Bleu Majorelle, bleu, art&#10;&#10;Description générée automatiquement">
            <a:extLst>
              <a:ext uri="{FF2B5EF4-FFF2-40B4-BE49-F238E27FC236}">
                <a16:creationId xmlns:a16="http://schemas.microsoft.com/office/drawing/2014/main" id="{E83CC8EC-F434-1114-345F-96F85FAC1B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1" t="17247" r="9684" b="1908"/>
          <a:stretch/>
        </p:blipFill>
        <p:spPr>
          <a:xfrm>
            <a:off x="0" y="-14518"/>
            <a:ext cx="12191999" cy="68725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17DF36-F841-D7B2-8101-67C6D7B5F043}"/>
              </a:ext>
            </a:extLst>
          </p:cNvPr>
          <p:cNvSpPr/>
          <p:nvPr/>
        </p:nvSpPr>
        <p:spPr>
          <a:xfrm>
            <a:off x="-1" y="-19722"/>
            <a:ext cx="12191999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E4EFF2-31C5-B3DE-F1FE-23BEEC2542DD}"/>
              </a:ext>
            </a:extLst>
          </p:cNvPr>
          <p:cNvSpPr/>
          <p:nvPr/>
        </p:nvSpPr>
        <p:spPr>
          <a:xfrm>
            <a:off x="3719777" y="1944463"/>
            <a:ext cx="4295244" cy="3023051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DEDD70-73E1-490F-CF5A-DC1866178BEE}"/>
              </a:ext>
            </a:extLst>
          </p:cNvPr>
          <p:cNvSpPr/>
          <p:nvPr/>
        </p:nvSpPr>
        <p:spPr>
          <a:xfrm>
            <a:off x="2134589" y="2395621"/>
            <a:ext cx="7523740" cy="2138589"/>
          </a:xfrm>
          <a:prstGeom prst="rect">
            <a:avLst/>
          </a:prstGeom>
          <a:solidFill>
            <a:srgbClr val="015C9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04DA48E7-1569-1315-F2BF-7F804D366314}"/>
              </a:ext>
            </a:extLst>
          </p:cNvPr>
          <p:cNvGrpSpPr/>
          <p:nvPr/>
        </p:nvGrpSpPr>
        <p:grpSpPr>
          <a:xfrm>
            <a:off x="2004624" y="1482209"/>
            <a:ext cx="1024722" cy="1611598"/>
            <a:chOff x="2004624" y="1482209"/>
            <a:chExt cx="1024722" cy="161159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C4146A4-E52E-95A1-FB6F-8E4ACB137B9C}"/>
                </a:ext>
              </a:extLst>
            </p:cNvPr>
            <p:cNvSpPr/>
            <p:nvPr/>
          </p:nvSpPr>
          <p:spPr>
            <a:xfrm>
              <a:off x="2004624" y="1643562"/>
              <a:ext cx="903676" cy="11461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10AB8DDD-3869-B6CA-3FE0-BCE14EEDD536}"/>
                </a:ext>
              </a:extLst>
            </p:cNvPr>
            <p:cNvGrpSpPr/>
            <p:nvPr/>
          </p:nvGrpSpPr>
          <p:grpSpPr>
            <a:xfrm>
              <a:off x="2065147" y="1482209"/>
              <a:ext cx="964199" cy="1611598"/>
              <a:chOff x="3122142" y="801999"/>
              <a:chExt cx="964199" cy="1611598"/>
            </a:xfrm>
          </p:grpSpPr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C91FBE31-DDBF-DB5D-0F2A-087A0052F126}"/>
                  </a:ext>
                </a:extLst>
              </p:cNvPr>
              <p:cNvSpPr txBox="1"/>
              <p:nvPr/>
            </p:nvSpPr>
            <p:spPr>
              <a:xfrm>
                <a:off x="3182665" y="801999"/>
                <a:ext cx="903676" cy="1554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8000" dirty="0">
                    <a:solidFill>
                      <a:schemeClr val="bg1">
                        <a:lumMod val="85000"/>
                      </a:schemeClr>
                    </a:solidFill>
                    <a:latin typeface="Century Gothic" panose="020B0502020202020204" pitchFamily="34" charset="0"/>
                    <a:ea typeface="Cambria Math" panose="02040503050406030204" pitchFamily="18" charset="0"/>
                  </a:rPr>
                  <a:t>4</a:t>
                </a:r>
              </a:p>
              <a:p>
                <a:endParaRPr lang="fr-FR" sz="1500" dirty="0">
                  <a:latin typeface="Century Gothic" panose="020B0502020202020204" pitchFamily="34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B85FFD41-B324-8BAF-FDEF-65CFD41884AC}"/>
                  </a:ext>
                </a:extLst>
              </p:cNvPr>
              <p:cNvSpPr txBox="1"/>
              <p:nvPr/>
            </p:nvSpPr>
            <p:spPr>
              <a:xfrm>
                <a:off x="3122142" y="859325"/>
                <a:ext cx="903676" cy="1554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8000" dirty="0">
                    <a:solidFill>
                      <a:srgbClr val="015C9F"/>
                    </a:solidFill>
                    <a:latin typeface="Century Gothic" panose="020B0502020202020204" pitchFamily="34" charset="0"/>
                    <a:ea typeface="Cambria Math" panose="02040503050406030204" pitchFamily="18" charset="0"/>
                  </a:rPr>
                  <a:t>4</a:t>
                </a:r>
              </a:p>
              <a:p>
                <a:endParaRPr lang="fr-FR" sz="1500" dirty="0">
                  <a:latin typeface="Century Gothic" panose="020B0502020202020204" pitchFamily="34" charset="0"/>
                  <a:ea typeface="Cambria Math" panose="02040503050406030204" pitchFamily="18" charset="0"/>
                </a:endParaRPr>
              </a:p>
            </p:txBody>
          </p:sp>
        </p:grpSp>
      </p:grpSp>
      <p:sp>
        <p:nvSpPr>
          <p:cNvPr id="16" name="ZoneTexte 15">
            <a:extLst>
              <a:ext uri="{FF2B5EF4-FFF2-40B4-BE49-F238E27FC236}">
                <a16:creationId xmlns:a16="http://schemas.microsoft.com/office/drawing/2014/main" id="{4DEDCAC7-3E9E-3410-B13B-0C8BA90C88CA}"/>
              </a:ext>
            </a:extLst>
          </p:cNvPr>
          <p:cNvSpPr txBox="1"/>
          <p:nvPr/>
        </p:nvSpPr>
        <p:spPr>
          <a:xfrm>
            <a:off x="2152671" y="2473536"/>
            <a:ext cx="7505657" cy="63094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500" dirty="0" err="1">
                <a:latin typeface="Avenir Next LT Pro" panose="020B0504020202020204" pitchFamily="34" charset="0"/>
                <a:ea typeface="Cambria Math" panose="02040503050406030204" pitchFamily="18" charset="0"/>
              </a:rPr>
              <a:t>Projet</a:t>
            </a:r>
            <a:r>
              <a:rPr lang="en-US" sz="3500" dirty="0">
                <a:latin typeface="Avenir Next LT Pro" panose="020B0504020202020204" pitchFamily="34" charset="0"/>
                <a:ea typeface="Cambria Math" panose="02040503050406030204" pitchFamily="18" charset="0"/>
              </a:rPr>
              <a:t> Mots </a:t>
            </a:r>
            <a:r>
              <a:rPr lang="en-US" sz="3500" dirty="0" err="1">
                <a:latin typeface="Avenir Next LT Pro" panose="020B0504020202020204" pitchFamily="34" charset="0"/>
                <a:ea typeface="Cambria Math" panose="02040503050406030204" pitchFamily="18" charset="0"/>
              </a:rPr>
              <a:t>Interdits</a:t>
            </a:r>
            <a:endParaRPr lang="en-US" sz="3500" dirty="0">
              <a:latin typeface="Avenir Next LT Pro" panose="020B0504020202020204" pitchFamily="34" charset="0"/>
              <a:ea typeface="Cambria Math" panose="02040503050406030204" pitchFamily="18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9230A40-2494-DFD5-2882-D38BC4036123}"/>
              </a:ext>
            </a:extLst>
          </p:cNvPr>
          <p:cNvSpPr txBox="1"/>
          <p:nvPr/>
        </p:nvSpPr>
        <p:spPr>
          <a:xfrm>
            <a:off x="2134589" y="3210869"/>
            <a:ext cx="75056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  <a:latin typeface="Avenir Next LT Pro" panose="020B0504020202020204" pitchFamily="34" charset="0"/>
                <a:ea typeface="Cambria Math" panose="02040503050406030204" pitchFamily="18" charset="0"/>
              </a:rPr>
              <a:t>Détection</a:t>
            </a:r>
            <a:r>
              <a:rPr lang="en-US" sz="3200" dirty="0">
                <a:solidFill>
                  <a:schemeClr val="bg1"/>
                </a:solidFill>
                <a:latin typeface="Avenir Next LT Pro" panose="020B0504020202020204" pitchFamily="34" charset="0"/>
                <a:ea typeface="Cambria Math" panose="02040503050406030204" pitchFamily="18" charset="0"/>
              </a:rPr>
              <a:t> de mots </a:t>
            </a:r>
            <a:r>
              <a:rPr lang="en-US" sz="3200" dirty="0" err="1">
                <a:solidFill>
                  <a:schemeClr val="bg1"/>
                </a:solidFill>
                <a:latin typeface="Avenir Next LT Pro" panose="020B0504020202020204" pitchFamily="34" charset="0"/>
                <a:ea typeface="Cambria Math" panose="02040503050406030204" pitchFamily="18" charset="0"/>
              </a:rPr>
              <a:t>interdits</a:t>
            </a:r>
            <a:r>
              <a:rPr lang="en-US" sz="3200" dirty="0">
                <a:solidFill>
                  <a:schemeClr val="bg1"/>
                </a:solidFill>
                <a:latin typeface="Avenir Next LT Pro" panose="020B0504020202020204" pitchFamily="34" charset="0"/>
                <a:ea typeface="Cambria Math" panose="02040503050406030204" pitchFamily="18" charset="0"/>
              </a:rPr>
              <a:t> par le RGPD dans du </a:t>
            </a:r>
            <a:r>
              <a:rPr lang="en-US" sz="3200" dirty="0" err="1">
                <a:solidFill>
                  <a:schemeClr val="bg1"/>
                </a:solidFill>
                <a:latin typeface="Avenir Next LT Pro" panose="020B0504020202020204" pitchFamily="34" charset="0"/>
                <a:ea typeface="Cambria Math" panose="02040503050406030204" pitchFamily="18" charset="0"/>
              </a:rPr>
              <a:t>texte</a:t>
            </a:r>
            <a:endParaRPr lang="fr-FR" sz="3200" dirty="0">
              <a:solidFill>
                <a:schemeClr val="bg1"/>
              </a:solidFill>
              <a:latin typeface="Avenir Next LT Pro" panose="020B0504020202020204" pitchFamily="34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922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5D175944-A3F5-3F55-1D71-AF9E807F0984}"/>
              </a:ext>
            </a:extLst>
          </p:cNvPr>
          <p:cNvSpPr txBox="1"/>
          <p:nvPr/>
        </p:nvSpPr>
        <p:spPr>
          <a:xfrm>
            <a:off x="1254985" y="838264"/>
            <a:ext cx="1516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Table </a:t>
            </a:r>
            <a:r>
              <a:rPr lang="fr-FR" sz="1400" dirty="0" err="1">
                <a:solidFill>
                  <a:srgbClr val="0070C0"/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Osirisk</a:t>
            </a:r>
            <a:r>
              <a:rPr lang="fr-FR" sz="1400" dirty="0">
                <a:solidFill>
                  <a:srgbClr val="0070C0"/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 </a:t>
            </a:r>
          </a:p>
          <a:p>
            <a:r>
              <a:rPr lang="fr-FR" sz="14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- 50 008 lignes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FC07151-63FA-AF8A-2213-CDC7EBE438E6}"/>
              </a:ext>
            </a:extLst>
          </p:cNvPr>
          <p:cNvSpPr txBox="1"/>
          <p:nvPr/>
        </p:nvSpPr>
        <p:spPr>
          <a:xfrm>
            <a:off x="6350634" y="814923"/>
            <a:ext cx="1419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Liste de </a:t>
            </a:r>
            <a:r>
              <a:rPr lang="fr-FR" sz="1400" dirty="0">
                <a:solidFill>
                  <a:srgbClr val="0070C0"/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mots interdits</a:t>
            </a: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87C9A1E3-DFF9-564B-7BC3-20424CE09CDB}"/>
              </a:ext>
            </a:extLst>
          </p:cNvPr>
          <p:cNvGrpSpPr/>
          <p:nvPr/>
        </p:nvGrpSpPr>
        <p:grpSpPr>
          <a:xfrm>
            <a:off x="3297277" y="86480"/>
            <a:ext cx="5597446" cy="365271"/>
            <a:chOff x="2544479" y="145374"/>
            <a:chExt cx="5597446" cy="392667"/>
          </a:xfrm>
        </p:grpSpPr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F7EC0856-BAFC-E4B4-F145-DCFF546B7A6A}"/>
                </a:ext>
              </a:extLst>
            </p:cNvPr>
            <p:cNvGrpSpPr/>
            <p:nvPr/>
          </p:nvGrpSpPr>
          <p:grpSpPr>
            <a:xfrm>
              <a:off x="2682263" y="146332"/>
              <a:ext cx="5459662" cy="373571"/>
              <a:chOff x="2442420" y="746427"/>
              <a:chExt cx="5459662" cy="373571"/>
            </a:xfrm>
          </p:grpSpPr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A7D2DEE9-50D4-E17D-202F-02FE31277B0E}"/>
                  </a:ext>
                </a:extLst>
              </p:cNvPr>
              <p:cNvSpPr txBox="1"/>
              <p:nvPr/>
            </p:nvSpPr>
            <p:spPr>
              <a:xfrm>
                <a:off x="3600095" y="753709"/>
                <a:ext cx="4301987" cy="366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600" b="1" dirty="0">
                    <a:latin typeface="Avenir Next LT Pro" panose="020B05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Détecter</a:t>
                </a:r>
                <a:r>
                  <a:rPr lang="fr-FR" sz="1600" dirty="0">
                    <a:latin typeface="Avenir Next LT Pro" panose="020B05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des </a:t>
                </a:r>
                <a:r>
                  <a:rPr lang="fr-FR" sz="1600" b="1" dirty="0">
                    <a:latin typeface="Avenir Next LT Pro" panose="020B05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mots</a:t>
                </a:r>
                <a:r>
                  <a:rPr lang="fr-FR" sz="1600" dirty="0">
                    <a:latin typeface="Avenir Next LT Pro" panose="020B05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b="1" dirty="0">
                    <a:latin typeface="Avenir Next LT Pro" panose="020B05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interdits</a:t>
                </a:r>
                <a:r>
                  <a:rPr lang="fr-FR" sz="1600" dirty="0">
                    <a:latin typeface="Avenir Next LT Pro" panose="020B05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dans du </a:t>
                </a:r>
                <a:r>
                  <a:rPr lang="fr-FR" sz="1600" b="1" dirty="0">
                    <a:latin typeface="Avenir Next LT Pro" panose="020B05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texte</a:t>
                </a:r>
                <a:endParaRPr lang="fr-FR" sz="2000" b="1" dirty="0"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C563DD0-CFCE-01A0-2EE9-56163E40B9BB}"/>
                  </a:ext>
                </a:extLst>
              </p:cNvPr>
              <p:cNvSpPr/>
              <p:nvPr/>
            </p:nvSpPr>
            <p:spPr>
              <a:xfrm>
                <a:off x="2442420" y="746427"/>
                <a:ext cx="1153008" cy="3639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u="sng" dirty="0">
                    <a:solidFill>
                      <a:srgbClr val="015C9F"/>
                    </a:solidFill>
                    <a:latin typeface="Avenir Next LT Pro" panose="020B05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Objectif </a:t>
                </a:r>
                <a:r>
                  <a:rPr lang="en-US" sz="1400" b="1" dirty="0">
                    <a:solidFill>
                      <a:srgbClr val="015C9F"/>
                    </a:solidFill>
                    <a:latin typeface="Avenir Next LT Pro" panose="020B05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r>
                  <a:rPr lang="en-US" sz="1400" dirty="0">
                    <a:solidFill>
                      <a:srgbClr val="015C9F"/>
                    </a:solidFill>
                    <a:latin typeface="Avenir Next LT Pro" panose="020B05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fr-FR" sz="1600" dirty="0">
                  <a:solidFill>
                    <a:srgbClr val="015C9F"/>
                  </a:solidFill>
                </a:endParaRP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8DCB12F-110C-256C-4D3F-EA7950300689}"/>
                </a:ext>
              </a:extLst>
            </p:cNvPr>
            <p:cNvSpPr/>
            <p:nvPr/>
          </p:nvSpPr>
          <p:spPr>
            <a:xfrm>
              <a:off x="2544479" y="145374"/>
              <a:ext cx="5597446" cy="392667"/>
            </a:xfrm>
            <a:prstGeom prst="rect">
              <a:avLst/>
            </a:prstGeom>
            <a:noFill/>
            <a:ln w="28575">
              <a:solidFill>
                <a:srgbClr val="015C9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b="1" dirty="0">
                <a:solidFill>
                  <a:srgbClr val="00818A"/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endParaRPr>
            </a:p>
          </p:txBody>
        </p:sp>
      </p:grpSp>
      <p:pic>
        <p:nvPicPr>
          <p:cNvPr id="37" name="Image 36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6CAEDEEF-D0AF-AD48-2058-B6F1354B3C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27"/>
          <a:stretch/>
        </p:blipFill>
        <p:spPr>
          <a:xfrm>
            <a:off x="202593" y="651487"/>
            <a:ext cx="1073043" cy="867809"/>
          </a:xfrm>
          <a:prstGeom prst="rect">
            <a:avLst/>
          </a:prstGeom>
        </p:spPr>
      </p:pic>
      <p:grpSp>
        <p:nvGrpSpPr>
          <p:cNvPr id="105" name="Groupe 104">
            <a:extLst>
              <a:ext uri="{FF2B5EF4-FFF2-40B4-BE49-F238E27FC236}">
                <a16:creationId xmlns:a16="http://schemas.microsoft.com/office/drawing/2014/main" id="{711F6601-34DA-DBAC-BCB0-0A5DD0059A77}"/>
              </a:ext>
            </a:extLst>
          </p:cNvPr>
          <p:cNvGrpSpPr/>
          <p:nvPr/>
        </p:nvGrpSpPr>
        <p:grpSpPr>
          <a:xfrm>
            <a:off x="5603588" y="653194"/>
            <a:ext cx="816973" cy="825296"/>
            <a:chOff x="5080492" y="933192"/>
            <a:chExt cx="816973" cy="825296"/>
          </a:xfrm>
        </p:grpSpPr>
        <p:pic>
          <p:nvPicPr>
            <p:cNvPr id="41" name="Image 40" descr="Une image contenant noir, obscurité&#10;&#10;Description générée automatiquement">
              <a:extLst>
                <a:ext uri="{FF2B5EF4-FFF2-40B4-BE49-F238E27FC236}">
                  <a16:creationId xmlns:a16="http://schemas.microsoft.com/office/drawing/2014/main" id="{5E055C30-0C4E-2EFD-3963-71CDC0FFC6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81" t="10869" r="18401" b="24804"/>
            <a:stretch/>
          </p:blipFill>
          <p:spPr>
            <a:xfrm>
              <a:off x="5080492" y="933192"/>
              <a:ext cx="699713" cy="794083"/>
            </a:xfrm>
            <a:prstGeom prst="rect">
              <a:avLst/>
            </a:prstGeom>
          </p:spPr>
        </p:pic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A8E4820C-C3F1-FD43-8166-650BCFA9C300}"/>
                </a:ext>
              </a:extLst>
            </p:cNvPr>
            <p:cNvGrpSpPr/>
            <p:nvPr/>
          </p:nvGrpSpPr>
          <p:grpSpPr>
            <a:xfrm>
              <a:off x="5552451" y="1433004"/>
              <a:ext cx="345014" cy="325484"/>
              <a:chOff x="9935959" y="4052215"/>
              <a:chExt cx="345014" cy="325484"/>
            </a:xfrm>
            <a:solidFill>
              <a:schemeClr val="bg1"/>
            </a:solidFill>
          </p:grpSpPr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60BE04AA-1F59-967B-7840-9EB55E50AC87}"/>
                  </a:ext>
                </a:extLst>
              </p:cNvPr>
              <p:cNvSpPr/>
              <p:nvPr/>
            </p:nvSpPr>
            <p:spPr>
              <a:xfrm>
                <a:off x="9935959" y="4052215"/>
                <a:ext cx="345014" cy="325484"/>
              </a:xfrm>
              <a:prstGeom prst="ellipse">
                <a:avLst/>
              </a:prstGeom>
              <a:grpFill/>
              <a:ln w="38100">
                <a:solidFill>
                  <a:srgbClr val="FF0000"/>
                </a:solidFill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0 w 396875"/>
                          <a:gd name="connsiteY0" fmla="*/ 183670 h 367340"/>
                          <a:gd name="connsiteX1" fmla="*/ 198438 w 396875"/>
                          <a:gd name="connsiteY1" fmla="*/ 0 h 367340"/>
                          <a:gd name="connsiteX2" fmla="*/ 396876 w 396875"/>
                          <a:gd name="connsiteY2" fmla="*/ 183670 h 367340"/>
                          <a:gd name="connsiteX3" fmla="*/ 198438 w 396875"/>
                          <a:gd name="connsiteY3" fmla="*/ 367340 h 367340"/>
                          <a:gd name="connsiteX4" fmla="*/ 0 w 396875"/>
                          <a:gd name="connsiteY4" fmla="*/ 183670 h 3673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96875" h="367340" extrusionOk="0">
                            <a:moveTo>
                              <a:pt x="0" y="183670"/>
                            </a:moveTo>
                            <a:cubicBezTo>
                              <a:pt x="1586" y="70303"/>
                              <a:pt x="105315" y="13268"/>
                              <a:pt x="198438" y="0"/>
                            </a:cubicBezTo>
                            <a:cubicBezTo>
                              <a:pt x="288065" y="-7549"/>
                              <a:pt x="403581" y="58724"/>
                              <a:pt x="396876" y="183670"/>
                            </a:cubicBezTo>
                            <a:cubicBezTo>
                              <a:pt x="419215" y="270343"/>
                              <a:pt x="302569" y="381260"/>
                              <a:pt x="198438" y="367340"/>
                            </a:cubicBezTo>
                            <a:cubicBezTo>
                              <a:pt x="87482" y="371812"/>
                              <a:pt x="18576" y="268769"/>
                              <a:pt x="0" y="18367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44" name="Connecteur droit 43">
                <a:extLst>
                  <a:ext uri="{FF2B5EF4-FFF2-40B4-BE49-F238E27FC236}">
                    <a16:creationId xmlns:a16="http://schemas.microsoft.com/office/drawing/2014/main" id="{6950CCAC-8880-BD2D-1460-C37EA221E7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49188" y="4139484"/>
                <a:ext cx="112812" cy="139318"/>
              </a:xfrm>
              <a:prstGeom prst="line">
                <a:avLst/>
              </a:prstGeom>
              <a:grpFill/>
              <a:ln w="508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cteur droit 44">
                <a:extLst>
                  <a:ext uri="{FF2B5EF4-FFF2-40B4-BE49-F238E27FC236}">
                    <a16:creationId xmlns:a16="http://schemas.microsoft.com/office/drawing/2014/main" id="{100CB067-E3B6-0D2B-93A3-5A2D40D993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23974" y="4139484"/>
                <a:ext cx="147546" cy="139318"/>
              </a:xfrm>
              <a:prstGeom prst="line">
                <a:avLst/>
              </a:prstGeom>
              <a:grpFill/>
              <a:ln w="508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ECF02802-72FE-E466-45C9-23B6E232AEDD}"/>
              </a:ext>
            </a:extLst>
          </p:cNvPr>
          <p:cNvGrpSpPr/>
          <p:nvPr/>
        </p:nvGrpSpPr>
        <p:grpSpPr>
          <a:xfrm>
            <a:off x="8325" y="1602022"/>
            <a:ext cx="2253955" cy="523220"/>
            <a:chOff x="50505" y="691839"/>
            <a:chExt cx="2253955" cy="52322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64D9D4B-72FF-AECA-BB15-AB2E83535257}"/>
                </a:ext>
              </a:extLst>
            </p:cNvPr>
            <p:cNvSpPr/>
            <p:nvPr/>
          </p:nvSpPr>
          <p:spPr>
            <a:xfrm>
              <a:off x="130204" y="790029"/>
              <a:ext cx="2174256" cy="326840"/>
            </a:xfrm>
            <a:prstGeom prst="rect">
              <a:avLst/>
            </a:prstGeom>
            <a:solidFill>
              <a:srgbClr val="DBE1E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7DDFC097-4544-D20D-EDEB-64D2ED5A58DC}"/>
                </a:ext>
              </a:extLst>
            </p:cNvPr>
            <p:cNvSpPr txBox="1"/>
            <p:nvPr/>
          </p:nvSpPr>
          <p:spPr>
            <a:xfrm>
              <a:off x="292809" y="811080"/>
              <a:ext cx="20116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Méthodes</a:t>
              </a:r>
              <a:r>
                <a:rPr lang="fr-FR" sz="16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utilisées</a:t>
              </a:r>
            </a:p>
          </p:txBody>
        </p: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CFD8B929-B4E1-557F-EA3E-E01E1FA98C13}"/>
                </a:ext>
              </a:extLst>
            </p:cNvPr>
            <p:cNvSpPr txBox="1"/>
            <p:nvPr/>
          </p:nvSpPr>
          <p:spPr>
            <a:xfrm>
              <a:off x="50505" y="691839"/>
              <a:ext cx="3499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>
                  <a:solidFill>
                    <a:srgbClr val="0070C0"/>
                  </a:solidFill>
                  <a:latin typeface="Century Gothic" panose="020B0502020202020204" pitchFamily="34" charset="0"/>
                  <a:ea typeface="Cambria Math" panose="02040503050406030204" pitchFamily="18" charset="0"/>
                </a:rPr>
                <a:t>2</a:t>
              </a:r>
            </a:p>
          </p:txBody>
        </p:sp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7DD91CA8-450B-8AFC-49D5-6341A28775F2}"/>
              </a:ext>
            </a:extLst>
          </p:cNvPr>
          <p:cNvGrpSpPr/>
          <p:nvPr/>
        </p:nvGrpSpPr>
        <p:grpSpPr>
          <a:xfrm>
            <a:off x="-4799" y="210134"/>
            <a:ext cx="2950261" cy="523220"/>
            <a:chOff x="50505" y="691839"/>
            <a:chExt cx="2950261" cy="52322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2152856-ADA9-9734-6D37-EA996A18D40E}"/>
                </a:ext>
              </a:extLst>
            </p:cNvPr>
            <p:cNvSpPr/>
            <p:nvPr/>
          </p:nvSpPr>
          <p:spPr>
            <a:xfrm>
              <a:off x="130203" y="790029"/>
              <a:ext cx="2870563" cy="326840"/>
            </a:xfrm>
            <a:prstGeom prst="rect">
              <a:avLst/>
            </a:prstGeom>
            <a:solidFill>
              <a:srgbClr val="DBE1E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DD317993-B804-150B-D2A8-3995285B847C}"/>
                </a:ext>
              </a:extLst>
            </p:cNvPr>
            <p:cNvSpPr txBox="1"/>
            <p:nvPr/>
          </p:nvSpPr>
          <p:spPr>
            <a:xfrm>
              <a:off x="265320" y="788089"/>
              <a:ext cx="27354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Présentation</a:t>
              </a:r>
              <a:r>
                <a:rPr lang="fr-FR" sz="16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des données</a:t>
              </a:r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B24E7E58-3D36-9072-5517-26039A7EADF1}"/>
                </a:ext>
              </a:extLst>
            </p:cNvPr>
            <p:cNvSpPr txBox="1"/>
            <p:nvPr/>
          </p:nvSpPr>
          <p:spPr>
            <a:xfrm>
              <a:off x="50505" y="691839"/>
              <a:ext cx="3499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>
                  <a:solidFill>
                    <a:srgbClr val="0070C0"/>
                  </a:solidFill>
                  <a:latin typeface="Century Gothic" panose="020B0502020202020204" pitchFamily="34" charset="0"/>
                  <a:ea typeface="Cambria Math" panose="02040503050406030204" pitchFamily="18" charset="0"/>
                </a:rPr>
                <a:t>1</a:t>
              </a:r>
            </a:p>
          </p:txBody>
        </p:sp>
      </p:grp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03D9119B-2DF0-4DCE-46FD-A99A60367440}"/>
              </a:ext>
            </a:extLst>
          </p:cNvPr>
          <p:cNvCxnSpPr>
            <a:cxnSpLocks/>
          </p:cNvCxnSpPr>
          <p:nvPr/>
        </p:nvCxnSpPr>
        <p:spPr>
          <a:xfrm>
            <a:off x="-40888" y="1687613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Groupe 107">
            <a:extLst>
              <a:ext uri="{FF2B5EF4-FFF2-40B4-BE49-F238E27FC236}">
                <a16:creationId xmlns:a16="http://schemas.microsoft.com/office/drawing/2014/main" id="{BE4E7A85-239B-F19E-529F-0608FDBD8789}"/>
              </a:ext>
            </a:extLst>
          </p:cNvPr>
          <p:cNvGrpSpPr/>
          <p:nvPr/>
        </p:nvGrpSpPr>
        <p:grpSpPr>
          <a:xfrm>
            <a:off x="34011" y="2147568"/>
            <a:ext cx="1750890" cy="338554"/>
            <a:chOff x="103465" y="2452123"/>
            <a:chExt cx="1750890" cy="338554"/>
          </a:xfrm>
        </p:grpSpPr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13F4C90C-DD2C-D5F2-1EF7-96C889FD6198}"/>
                </a:ext>
              </a:extLst>
            </p:cNvPr>
            <p:cNvSpPr txBox="1"/>
            <p:nvPr/>
          </p:nvSpPr>
          <p:spPr>
            <a:xfrm>
              <a:off x="111744" y="2452123"/>
              <a:ext cx="17426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>
                  <a:solidFill>
                    <a:srgbClr val="0070C0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1</a:t>
              </a:r>
              <a:r>
                <a:rPr lang="fr-FR" sz="1600" b="1" baseline="30000" dirty="0">
                  <a:solidFill>
                    <a:srgbClr val="0070C0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ère</a:t>
              </a:r>
              <a:r>
                <a:rPr lang="fr-FR" sz="1600" b="1" dirty="0">
                  <a:solidFill>
                    <a:srgbClr val="0070C0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Méthode :</a:t>
              </a:r>
              <a:endParaRPr lang="fr-FR" sz="16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endParaRPr>
            </a:p>
          </p:txBody>
        </p:sp>
        <p:sp>
          <p:nvSpPr>
            <p:cNvPr id="107" name="Rectangle : coins arrondis 106">
              <a:extLst>
                <a:ext uri="{FF2B5EF4-FFF2-40B4-BE49-F238E27FC236}">
                  <a16:creationId xmlns:a16="http://schemas.microsoft.com/office/drawing/2014/main" id="{9697AFEB-27A6-4DB4-6B46-EDC9A43177FC}"/>
                </a:ext>
              </a:extLst>
            </p:cNvPr>
            <p:cNvSpPr/>
            <p:nvPr/>
          </p:nvSpPr>
          <p:spPr>
            <a:xfrm>
              <a:off x="103465" y="2467680"/>
              <a:ext cx="1636435" cy="307440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0" name="Groupe 109">
            <a:extLst>
              <a:ext uri="{FF2B5EF4-FFF2-40B4-BE49-F238E27FC236}">
                <a16:creationId xmlns:a16="http://schemas.microsoft.com/office/drawing/2014/main" id="{7D8F9474-4A80-78EA-BFEF-E9F9B21B8B9B}"/>
              </a:ext>
            </a:extLst>
          </p:cNvPr>
          <p:cNvGrpSpPr/>
          <p:nvPr/>
        </p:nvGrpSpPr>
        <p:grpSpPr>
          <a:xfrm>
            <a:off x="73882" y="3626180"/>
            <a:ext cx="1742611" cy="356913"/>
            <a:chOff x="158295" y="3845492"/>
            <a:chExt cx="1742611" cy="356913"/>
          </a:xfrm>
        </p:grpSpPr>
        <p:sp>
          <p:nvSpPr>
            <p:cNvPr id="92" name="ZoneTexte 91">
              <a:extLst>
                <a:ext uri="{FF2B5EF4-FFF2-40B4-BE49-F238E27FC236}">
                  <a16:creationId xmlns:a16="http://schemas.microsoft.com/office/drawing/2014/main" id="{6EC5D247-330F-EE5B-CD28-AB45713346AA}"/>
                </a:ext>
              </a:extLst>
            </p:cNvPr>
            <p:cNvSpPr txBox="1"/>
            <p:nvPr/>
          </p:nvSpPr>
          <p:spPr>
            <a:xfrm>
              <a:off x="158295" y="3863851"/>
              <a:ext cx="17426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>
                  <a:solidFill>
                    <a:srgbClr val="0070C0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2</a:t>
              </a:r>
              <a:r>
                <a:rPr lang="fr-FR" sz="1600" b="1" baseline="30000" dirty="0">
                  <a:solidFill>
                    <a:srgbClr val="0070C0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ème</a:t>
              </a:r>
              <a:r>
                <a:rPr lang="fr-FR" sz="1600" b="1" dirty="0">
                  <a:solidFill>
                    <a:srgbClr val="0070C0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Méthode :</a:t>
              </a:r>
              <a:endParaRPr lang="fr-FR" sz="16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endParaRPr>
            </a:p>
          </p:txBody>
        </p:sp>
        <p:sp>
          <p:nvSpPr>
            <p:cNvPr id="109" name="Rectangle : coins arrondis 108">
              <a:extLst>
                <a:ext uri="{FF2B5EF4-FFF2-40B4-BE49-F238E27FC236}">
                  <a16:creationId xmlns:a16="http://schemas.microsoft.com/office/drawing/2014/main" id="{07FCCF19-7391-2D0D-18B8-86F45BA0992F}"/>
                </a:ext>
              </a:extLst>
            </p:cNvPr>
            <p:cNvSpPr/>
            <p:nvPr/>
          </p:nvSpPr>
          <p:spPr>
            <a:xfrm>
              <a:off x="158295" y="3845492"/>
              <a:ext cx="1636435" cy="307440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264" name="Groupe 263">
            <a:extLst>
              <a:ext uri="{FF2B5EF4-FFF2-40B4-BE49-F238E27FC236}">
                <a16:creationId xmlns:a16="http://schemas.microsoft.com/office/drawing/2014/main" id="{4B5BF461-3369-C99C-D91D-0F742A7F2934}"/>
              </a:ext>
            </a:extLst>
          </p:cNvPr>
          <p:cNvGrpSpPr/>
          <p:nvPr/>
        </p:nvGrpSpPr>
        <p:grpSpPr>
          <a:xfrm>
            <a:off x="3718875" y="2570345"/>
            <a:ext cx="3786031" cy="787820"/>
            <a:chOff x="3718875" y="2570345"/>
            <a:chExt cx="3786031" cy="787820"/>
          </a:xfrm>
        </p:grpSpPr>
        <p:grpSp>
          <p:nvGrpSpPr>
            <p:cNvPr id="114" name="Groupe 113">
              <a:extLst>
                <a:ext uri="{FF2B5EF4-FFF2-40B4-BE49-F238E27FC236}">
                  <a16:creationId xmlns:a16="http://schemas.microsoft.com/office/drawing/2014/main" id="{A46D0AD4-9C7D-1D90-8050-ECF57AEA80DD}"/>
                </a:ext>
              </a:extLst>
            </p:cNvPr>
            <p:cNvGrpSpPr/>
            <p:nvPr/>
          </p:nvGrpSpPr>
          <p:grpSpPr>
            <a:xfrm>
              <a:off x="5021198" y="2570345"/>
              <a:ext cx="2483708" cy="787820"/>
              <a:chOff x="3568288" y="2556490"/>
              <a:chExt cx="2483708" cy="787820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CFB1145F-5D02-95BD-2362-C1C5E1F1E087}"/>
                  </a:ext>
                </a:extLst>
              </p:cNvPr>
              <p:cNvSpPr/>
              <p:nvPr/>
            </p:nvSpPr>
            <p:spPr>
              <a:xfrm>
                <a:off x="3568288" y="2556490"/>
                <a:ext cx="2483708" cy="787820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65000"/>
                  </a:scheme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DA1B0747-A242-41DA-9AAB-12067FA9F557}"/>
                  </a:ext>
                </a:extLst>
              </p:cNvPr>
              <p:cNvSpPr txBox="1"/>
              <p:nvPr/>
            </p:nvSpPr>
            <p:spPr>
              <a:xfrm>
                <a:off x="4029654" y="2682390"/>
                <a:ext cx="19511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dirty="0">
                    <a:solidFill>
                      <a:srgbClr val="0070C0"/>
                    </a:solidFill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Recherche</a:t>
                </a:r>
                <a:r>
                  <a:rPr lang="fr-FR" sz="1400" dirty="0"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des </a:t>
                </a:r>
                <a:r>
                  <a:rPr lang="fr-FR" sz="1400" dirty="0">
                    <a:solidFill>
                      <a:srgbClr val="0070C0"/>
                    </a:solidFill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mots interdits </a:t>
                </a:r>
                <a:r>
                  <a:rPr lang="fr-FR" sz="1400" dirty="0"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dans </a:t>
                </a:r>
                <a:r>
                  <a:rPr lang="fr-FR" sz="1400" dirty="0" err="1"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Osirisk</a:t>
                </a:r>
                <a:endParaRPr lang="fr-FR" sz="14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</p:txBody>
          </p:sp>
          <p:pic>
            <p:nvPicPr>
              <p:cNvPr id="63" name="Image 62" descr="Une image contenant noir, obscurité&#10;&#10;Description générée automatiquement">
                <a:extLst>
                  <a:ext uri="{FF2B5EF4-FFF2-40B4-BE49-F238E27FC236}">
                    <a16:creationId xmlns:a16="http://schemas.microsoft.com/office/drawing/2014/main" id="{635362E9-52A5-2872-8196-F5C20BCF2B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76" r="5712" b="14744"/>
              <a:stretch/>
            </p:blipFill>
            <p:spPr>
              <a:xfrm>
                <a:off x="3642084" y="2710235"/>
                <a:ext cx="470289" cy="452483"/>
              </a:xfrm>
              <a:prstGeom prst="rect">
                <a:avLst/>
              </a:prstGeom>
            </p:spPr>
          </p:pic>
        </p:grpSp>
        <p:cxnSp>
          <p:nvCxnSpPr>
            <p:cNvPr id="116" name="Connecteur droit 115">
              <a:extLst>
                <a:ext uri="{FF2B5EF4-FFF2-40B4-BE49-F238E27FC236}">
                  <a16:creationId xmlns:a16="http://schemas.microsoft.com/office/drawing/2014/main" id="{4C6E1AA4-DEFA-0E64-91A2-7D89993E0E8D}"/>
                </a:ext>
              </a:extLst>
            </p:cNvPr>
            <p:cNvCxnSpPr>
              <a:cxnSpLocks/>
              <a:stCxn id="111" idx="3"/>
              <a:endCxn id="113" idx="1"/>
            </p:cNvCxnSpPr>
            <p:nvPr/>
          </p:nvCxnSpPr>
          <p:spPr>
            <a:xfrm>
              <a:off x="3718875" y="2964254"/>
              <a:ext cx="1302323" cy="1"/>
            </a:xfrm>
            <a:prstGeom prst="line">
              <a:avLst/>
            </a:prstGeom>
            <a:ln w="38100"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2" name="Groupe 271">
            <a:extLst>
              <a:ext uri="{FF2B5EF4-FFF2-40B4-BE49-F238E27FC236}">
                <a16:creationId xmlns:a16="http://schemas.microsoft.com/office/drawing/2014/main" id="{879EF5B2-5581-A97E-9866-877FB296ABB8}"/>
              </a:ext>
            </a:extLst>
          </p:cNvPr>
          <p:cNvGrpSpPr/>
          <p:nvPr/>
        </p:nvGrpSpPr>
        <p:grpSpPr>
          <a:xfrm>
            <a:off x="9155915" y="799919"/>
            <a:ext cx="1783342" cy="616824"/>
            <a:chOff x="10216614" y="752834"/>
            <a:chExt cx="1783342" cy="616824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B3CDCCB8-93BE-6E43-9528-5A1C82E658C2}"/>
                </a:ext>
              </a:extLst>
            </p:cNvPr>
            <p:cNvSpPr txBox="1"/>
            <p:nvPr/>
          </p:nvSpPr>
          <p:spPr>
            <a:xfrm>
              <a:off x="10702078" y="808072"/>
              <a:ext cx="12978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Liste de </a:t>
              </a:r>
              <a:r>
                <a:rPr lang="fr-FR" sz="1400" dirty="0">
                  <a:solidFill>
                    <a:srgbClr val="0070C0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prénoms</a:t>
              </a:r>
            </a:p>
          </p:txBody>
        </p:sp>
        <p:pic>
          <p:nvPicPr>
            <p:cNvPr id="123" name="Image 122" descr="Une image contenant noir, obscurité&#10;&#10;Description générée automatiquement">
              <a:extLst>
                <a:ext uri="{FF2B5EF4-FFF2-40B4-BE49-F238E27FC236}">
                  <a16:creationId xmlns:a16="http://schemas.microsoft.com/office/drawing/2014/main" id="{8B6BEAFB-4DA6-E617-B4B1-463D470A9C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259"/>
            <a:stretch/>
          </p:blipFill>
          <p:spPr>
            <a:xfrm>
              <a:off x="10216614" y="752834"/>
              <a:ext cx="719406" cy="616824"/>
            </a:xfrm>
            <a:prstGeom prst="rect">
              <a:avLst/>
            </a:prstGeom>
          </p:spPr>
        </p:pic>
      </p:grpSp>
      <p:grpSp>
        <p:nvGrpSpPr>
          <p:cNvPr id="263" name="Groupe 262">
            <a:extLst>
              <a:ext uri="{FF2B5EF4-FFF2-40B4-BE49-F238E27FC236}">
                <a16:creationId xmlns:a16="http://schemas.microsoft.com/office/drawing/2014/main" id="{BE0422E2-BFCB-2839-16E0-8A899B3487C6}"/>
              </a:ext>
            </a:extLst>
          </p:cNvPr>
          <p:cNvGrpSpPr/>
          <p:nvPr/>
        </p:nvGrpSpPr>
        <p:grpSpPr>
          <a:xfrm>
            <a:off x="122333" y="2570343"/>
            <a:ext cx="3653927" cy="787821"/>
            <a:chOff x="122333" y="2570343"/>
            <a:chExt cx="3653927" cy="787821"/>
          </a:xfrm>
        </p:grpSpPr>
        <p:grpSp>
          <p:nvGrpSpPr>
            <p:cNvPr id="112" name="Groupe 111">
              <a:extLst>
                <a:ext uri="{FF2B5EF4-FFF2-40B4-BE49-F238E27FC236}">
                  <a16:creationId xmlns:a16="http://schemas.microsoft.com/office/drawing/2014/main" id="{E9BA4C16-4B8F-78C6-EFDF-F133FA2354A7}"/>
                </a:ext>
              </a:extLst>
            </p:cNvPr>
            <p:cNvGrpSpPr/>
            <p:nvPr/>
          </p:nvGrpSpPr>
          <p:grpSpPr>
            <a:xfrm>
              <a:off x="327712" y="2570343"/>
              <a:ext cx="3448548" cy="787821"/>
              <a:chOff x="67952" y="2553256"/>
              <a:chExt cx="3448548" cy="787821"/>
            </a:xfrm>
          </p:grpSpPr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41496CBB-E0BC-7700-A7D8-CEB3613B30D1}"/>
                  </a:ext>
                </a:extLst>
              </p:cNvPr>
              <p:cNvSpPr txBox="1"/>
              <p:nvPr/>
            </p:nvSpPr>
            <p:spPr>
              <a:xfrm>
                <a:off x="596009" y="2608074"/>
                <a:ext cx="2920491" cy="692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dirty="0">
                    <a:solidFill>
                      <a:srgbClr val="0070C0"/>
                    </a:solidFill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Pré-traitement</a:t>
                </a:r>
                <a:r>
                  <a:rPr lang="fr-FR" sz="1400" dirty="0"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du texte</a:t>
                </a:r>
              </a:p>
              <a:p>
                <a:pPr algn="ctr">
                  <a:lnSpc>
                    <a:spcPts val="1500"/>
                  </a:lnSpc>
                </a:pPr>
                <a:r>
                  <a:rPr lang="fr-FR" sz="1400" i="1" dirty="0">
                    <a:solidFill>
                      <a:schemeClr val="bg1">
                        <a:lumMod val="50000"/>
                      </a:schemeClr>
                    </a:solidFill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(retrait des accents, ponctuation, chiffres, majuscules…)</a:t>
                </a:r>
              </a:p>
            </p:txBody>
          </p:sp>
          <p:pic>
            <p:nvPicPr>
              <p:cNvPr id="61" name="Image 60" descr="Une image contenant noir, obscurité&#10;&#10;Description générée automatiquement">
                <a:extLst>
                  <a:ext uri="{FF2B5EF4-FFF2-40B4-BE49-F238E27FC236}">
                    <a16:creationId xmlns:a16="http://schemas.microsoft.com/office/drawing/2014/main" id="{667F00CA-4C67-ADBC-C76B-507EB4D3F8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441" b="20388"/>
              <a:stretch/>
            </p:blipFill>
            <p:spPr>
              <a:xfrm>
                <a:off x="82314" y="2747348"/>
                <a:ext cx="627355" cy="459046"/>
              </a:xfrm>
              <a:prstGeom prst="rect">
                <a:avLst/>
              </a:prstGeom>
            </p:spPr>
          </p:pic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99E09D42-40B2-B602-B458-2D881405B71A}"/>
                  </a:ext>
                </a:extLst>
              </p:cNvPr>
              <p:cNvSpPr/>
              <p:nvPr/>
            </p:nvSpPr>
            <p:spPr>
              <a:xfrm>
                <a:off x="67952" y="2553256"/>
                <a:ext cx="3391163" cy="787821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65000"/>
                  </a:scheme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cxnSp>
          <p:nvCxnSpPr>
            <p:cNvPr id="124" name="Connecteur droit 123">
              <a:extLst>
                <a:ext uri="{FF2B5EF4-FFF2-40B4-BE49-F238E27FC236}">
                  <a16:creationId xmlns:a16="http://schemas.microsoft.com/office/drawing/2014/main" id="{9E9D3A53-064E-199C-C0BC-D9DEF76C95F2}"/>
                </a:ext>
              </a:extLst>
            </p:cNvPr>
            <p:cNvCxnSpPr>
              <a:cxnSpLocks/>
              <a:endCxn id="111" idx="1"/>
            </p:cNvCxnSpPr>
            <p:nvPr/>
          </p:nvCxnSpPr>
          <p:spPr>
            <a:xfrm>
              <a:off x="122333" y="2964254"/>
              <a:ext cx="205379" cy="0"/>
            </a:xfrm>
            <a:prstGeom prst="line">
              <a:avLst/>
            </a:prstGeom>
            <a:ln w="38100"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5" name="Groupe 264">
            <a:extLst>
              <a:ext uri="{FF2B5EF4-FFF2-40B4-BE49-F238E27FC236}">
                <a16:creationId xmlns:a16="http://schemas.microsoft.com/office/drawing/2014/main" id="{E28B05E7-D60D-0910-EB0E-9C2E796BEFA6}"/>
              </a:ext>
            </a:extLst>
          </p:cNvPr>
          <p:cNvGrpSpPr/>
          <p:nvPr/>
        </p:nvGrpSpPr>
        <p:grpSpPr>
          <a:xfrm>
            <a:off x="7504906" y="2266896"/>
            <a:ext cx="4520074" cy="1090774"/>
            <a:chOff x="7504906" y="2266896"/>
            <a:chExt cx="4520074" cy="1090774"/>
          </a:xfrm>
        </p:grpSpPr>
        <p:grpSp>
          <p:nvGrpSpPr>
            <p:cNvPr id="118" name="Groupe 117">
              <a:extLst>
                <a:ext uri="{FF2B5EF4-FFF2-40B4-BE49-F238E27FC236}">
                  <a16:creationId xmlns:a16="http://schemas.microsoft.com/office/drawing/2014/main" id="{8F6A2C06-55DC-717F-A9F6-2D2E0DC993B8}"/>
                </a:ext>
              </a:extLst>
            </p:cNvPr>
            <p:cNvGrpSpPr/>
            <p:nvPr/>
          </p:nvGrpSpPr>
          <p:grpSpPr>
            <a:xfrm>
              <a:off x="8788458" y="2577090"/>
              <a:ext cx="2754693" cy="780580"/>
              <a:chOff x="9055098" y="2519576"/>
              <a:chExt cx="2754693" cy="780580"/>
            </a:xfrm>
          </p:grpSpPr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65BAD7A0-31A7-19AA-52D1-FECB6698A46B}"/>
                  </a:ext>
                </a:extLst>
              </p:cNvPr>
              <p:cNvSpPr txBox="1"/>
              <p:nvPr/>
            </p:nvSpPr>
            <p:spPr>
              <a:xfrm>
                <a:off x="9062478" y="2651246"/>
                <a:ext cx="274731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dirty="0"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Un mot n’est </a:t>
                </a:r>
                <a:r>
                  <a:rPr lang="fr-FR" sz="1400" dirty="0">
                    <a:solidFill>
                      <a:srgbClr val="0070C0"/>
                    </a:solidFill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pas interdit </a:t>
                </a:r>
                <a:r>
                  <a:rPr lang="fr-FR" sz="1400" dirty="0"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s’il est précédé ou suivi d’un </a:t>
                </a:r>
                <a:r>
                  <a:rPr lang="fr-FR" sz="1400" dirty="0">
                    <a:solidFill>
                      <a:srgbClr val="0070C0"/>
                    </a:solidFill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prénom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6400B97E-3CB5-79E4-44D9-DF004879117C}"/>
                  </a:ext>
                </a:extLst>
              </p:cNvPr>
              <p:cNvSpPr/>
              <p:nvPr/>
            </p:nvSpPr>
            <p:spPr>
              <a:xfrm>
                <a:off x="9055098" y="2519576"/>
                <a:ext cx="2754693" cy="780580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65000"/>
                  </a:scheme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119" name="Connecteur droit 118">
              <a:extLst>
                <a:ext uri="{FF2B5EF4-FFF2-40B4-BE49-F238E27FC236}">
                  <a16:creationId xmlns:a16="http://schemas.microsoft.com/office/drawing/2014/main" id="{CF649809-DD7C-0AE6-106D-9760CCA0CF7F}"/>
                </a:ext>
              </a:extLst>
            </p:cNvPr>
            <p:cNvCxnSpPr>
              <a:cxnSpLocks/>
              <a:stCxn id="113" idx="3"/>
              <a:endCxn id="117" idx="1"/>
            </p:cNvCxnSpPr>
            <p:nvPr/>
          </p:nvCxnSpPr>
          <p:spPr>
            <a:xfrm>
              <a:off x="7504906" y="2964255"/>
              <a:ext cx="1283552" cy="3125"/>
            </a:xfrm>
            <a:prstGeom prst="line">
              <a:avLst/>
            </a:prstGeom>
            <a:ln w="38100"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cteur droit 129">
              <a:extLst>
                <a:ext uri="{FF2B5EF4-FFF2-40B4-BE49-F238E27FC236}">
                  <a16:creationId xmlns:a16="http://schemas.microsoft.com/office/drawing/2014/main" id="{B89427B0-06D8-D417-41E6-C888A97482A3}"/>
                </a:ext>
              </a:extLst>
            </p:cNvPr>
            <p:cNvCxnSpPr>
              <a:cxnSpLocks/>
              <a:stCxn id="117" idx="3"/>
            </p:cNvCxnSpPr>
            <p:nvPr/>
          </p:nvCxnSpPr>
          <p:spPr>
            <a:xfrm flipV="1">
              <a:off x="11543151" y="2964253"/>
              <a:ext cx="481829" cy="3127"/>
            </a:xfrm>
            <a:prstGeom prst="line">
              <a:avLst/>
            </a:prstGeom>
            <a:ln w="38100" cap="rnd" cmpd="sng">
              <a:solidFill>
                <a:srgbClr val="0070C0"/>
              </a:solidFill>
              <a:headEnd type="none"/>
              <a:tailEnd type="arrow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8D9B8D16-2E48-D7A6-EEF3-E942DCEBE9A5}"/>
                </a:ext>
              </a:extLst>
            </p:cNvPr>
            <p:cNvSpPr txBox="1"/>
            <p:nvPr/>
          </p:nvSpPr>
          <p:spPr>
            <a:xfrm>
              <a:off x="9155915" y="2275293"/>
              <a:ext cx="20197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i="1" u="sng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Ex</a:t>
              </a:r>
              <a:r>
                <a:rPr lang="fr-FR" sz="1400" i="1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:  </a:t>
              </a:r>
              <a:r>
                <a:rPr lang="fr-FR" sz="1400" i="1" dirty="0">
                  <a:solidFill>
                    <a:srgbClr val="FF0000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Nègre</a:t>
              </a:r>
              <a:r>
                <a:rPr lang="fr-FR" sz="14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</a:t>
              </a:r>
              <a:r>
                <a:rPr lang="fr-FR" sz="1400" i="1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Véronique</a:t>
              </a:r>
              <a:r>
                <a:rPr lang="fr-FR" sz="14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</a:t>
              </a:r>
            </a:p>
          </p:txBody>
        </p:sp>
        <p:grpSp>
          <p:nvGrpSpPr>
            <p:cNvPr id="91" name="Groupe 90">
              <a:extLst>
                <a:ext uri="{FF2B5EF4-FFF2-40B4-BE49-F238E27FC236}">
                  <a16:creationId xmlns:a16="http://schemas.microsoft.com/office/drawing/2014/main" id="{C3AFCD33-7B8D-23F0-4868-A132EE09D488}"/>
                </a:ext>
              </a:extLst>
            </p:cNvPr>
            <p:cNvGrpSpPr/>
            <p:nvPr/>
          </p:nvGrpSpPr>
          <p:grpSpPr>
            <a:xfrm>
              <a:off x="8838335" y="2266896"/>
              <a:ext cx="385763" cy="353230"/>
              <a:chOff x="6010275" y="3412332"/>
              <a:chExt cx="385763" cy="353230"/>
            </a:xfrm>
          </p:grpSpPr>
          <p:sp>
            <p:nvSpPr>
              <p:cNvPr id="87" name="Triangle isocèle 86">
                <a:extLst>
                  <a:ext uri="{FF2B5EF4-FFF2-40B4-BE49-F238E27FC236}">
                    <a16:creationId xmlns:a16="http://schemas.microsoft.com/office/drawing/2014/main" id="{31709B77-8B22-6908-758F-EA0B16727923}"/>
                  </a:ext>
                </a:extLst>
              </p:cNvPr>
              <p:cNvSpPr/>
              <p:nvPr/>
            </p:nvSpPr>
            <p:spPr>
              <a:xfrm>
                <a:off x="6010275" y="3412332"/>
                <a:ext cx="385763" cy="353230"/>
              </a:xfrm>
              <a:prstGeom prst="triangl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67" name="Connecteur droit 66">
                <a:extLst>
                  <a:ext uri="{FF2B5EF4-FFF2-40B4-BE49-F238E27FC236}">
                    <a16:creationId xmlns:a16="http://schemas.microsoft.com/office/drawing/2014/main" id="{129F1DC3-610A-06E3-42DF-14FCB6C307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05537" y="3552918"/>
                <a:ext cx="0" cy="78856"/>
              </a:xfrm>
              <a:prstGeom prst="line">
                <a:avLst/>
              </a:prstGeom>
              <a:solidFill>
                <a:schemeClr val="bg1"/>
              </a:solidFill>
              <a:ln w="508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Ellipse 89">
                <a:extLst>
                  <a:ext uri="{FF2B5EF4-FFF2-40B4-BE49-F238E27FC236}">
                    <a16:creationId xmlns:a16="http://schemas.microsoft.com/office/drawing/2014/main" id="{E50BADDE-9916-2C5F-D34A-C9EA556FD92B}"/>
                  </a:ext>
                </a:extLst>
              </p:cNvPr>
              <p:cNvSpPr/>
              <p:nvPr/>
            </p:nvSpPr>
            <p:spPr>
              <a:xfrm>
                <a:off x="6185059" y="3676812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266" name="Groupe 265">
            <a:extLst>
              <a:ext uri="{FF2B5EF4-FFF2-40B4-BE49-F238E27FC236}">
                <a16:creationId xmlns:a16="http://schemas.microsoft.com/office/drawing/2014/main" id="{F3BACEA8-89AA-B03D-A6F1-CF17A0B58FF0}"/>
              </a:ext>
            </a:extLst>
          </p:cNvPr>
          <p:cNvGrpSpPr/>
          <p:nvPr/>
        </p:nvGrpSpPr>
        <p:grpSpPr>
          <a:xfrm>
            <a:off x="69846" y="3981989"/>
            <a:ext cx="4467963" cy="1347553"/>
            <a:chOff x="69846" y="3981989"/>
            <a:chExt cx="4467963" cy="1347553"/>
          </a:xfrm>
        </p:grpSpPr>
        <p:grpSp>
          <p:nvGrpSpPr>
            <p:cNvPr id="160" name="Groupe 159">
              <a:extLst>
                <a:ext uri="{FF2B5EF4-FFF2-40B4-BE49-F238E27FC236}">
                  <a16:creationId xmlns:a16="http://schemas.microsoft.com/office/drawing/2014/main" id="{632DF183-92EF-9C26-DC84-27F89D9591EF}"/>
                </a:ext>
              </a:extLst>
            </p:cNvPr>
            <p:cNvGrpSpPr/>
            <p:nvPr/>
          </p:nvGrpSpPr>
          <p:grpSpPr>
            <a:xfrm>
              <a:off x="309692" y="3981989"/>
              <a:ext cx="3259983" cy="818829"/>
              <a:chOff x="620817" y="4165792"/>
              <a:chExt cx="3259983" cy="818829"/>
            </a:xfrm>
          </p:grpSpPr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A4E5F4BB-796E-E6B0-E903-5E4E2BA587ED}"/>
                  </a:ext>
                </a:extLst>
              </p:cNvPr>
              <p:cNvSpPr txBox="1"/>
              <p:nvPr/>
            </p:nvSpPr>
            <p:spPr>
              <a:xfrm>
                <a:off x="1078868" y="4215180"/>
                <a:ext cx="2653169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dirty="0">
                    <a:solidFill>
                      <a:srgbClr val="0070C0"/>
                    </a:solidFill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Lemmatisation</a:t>
                </a:r>
              </a:p>
              <a:p>
                <a:pPr algn="ctr"/>
                <a:r>
                  <a:rPr lang="fr-FR" sz="1600" dirty="0">
                    <a:solidFill>
                      <a:srgbClr val="0070C0"/>
                    </a:solidFill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=</a:t>
                </a:r>
                <a:r>
                  <a:rPr lang="fr-FR" sz="1400" dirty="0">
                    <a:solidFill>
                      <a:srgbClr val="0070C0"/>
                    </a:solidFill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</a:t>
                </a:r>
                <a:r>
                  <a:rPr lang="fr-FR" sz="1400" dirty="0"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prendre la forme neutre canonique du mot</a:t>
                </a:r>
              </a:p>
            </p:txBody>
          </p:sp>
          <p:pic>
            <p:nvPicPr>
              <p:cNvPr id="98" name="Image 97" descr="Une image contenant noir, obscurité&#10;&#10;Description générée automatiquement">
                <a:extLst>
                  <a:ext uri="{FF2B5EF4-FFF2-40B4-BE49-F238E27FC236}">
                    <a16:creationId xmlns:a16="http://schemas.microsoft.com/office/drawing/2014/main" id="{DDF75807-7385-EC76-F336-FAEB7F7F86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87" b="16988"/>
              <a:stretch/>
            </p:blipFill>
            <p:spPr>
              <a:xfrm>
                <a:off x="715160" y="4278495"/>
                <a:ext cx="574343" cy="459047"/>
              </a:xfrm>
              <a:prstGeom prst="rect">
                <a:avLst/>
              </a:prstGeom>
            </p:spPr>
          </p:pic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5972DA2A-148A-E42B-0EE6-8F9F42220674}"/>
                  </a:ext>
                </a:extLst>
              </p:cNvPr>
              <p:cNvSpPr/>
              <p:nvPr/>
            </p:nvSpPr>
            <p:spPr>
              <a:xfrm>
                <a:off x="620817" y="4165792"/>
                <a:ext cx="3259983" cy="783717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65000"/>
                  </a:scheme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163" name="Groupe 162">
              <a:extLst>
                <a:ext uri="{FF2B5EF4-FFF2-40B4-BE49-F238E27FC236}">
                  <a16:creationId xmlns:a16="http://schemas.microsoft.com/office/drawing/2014/main" id="{F139CBEC-DDA6-F301-6E22-C2BDC45EBE7A}"/>
                </a:ext>
              </a:extLst>
            </p:cNvPr>
            <p:cNvGrpSpPr/>
            <p:nvPr/>
          </p:nvGrpSpPr>
          <p:grpSpPr>
            <a:xfrm>
              <a:off x="361520" y="4792244"/>
              <a:ext cx="4176289" cy="537298"/>
              <a:chOff x="304084" y="4990462"/>
              <a:chExt cx="4176289" cy="537298"/>
            </a:xfrm>
          </p:grpSpPr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AAAB5681-A57A-93AB-519A-D2602EFCA978}"/>
                  </a:ext>
                </a:extLst>
              </p:cNvPr>
              <p:cNvSpPr txBox="1"/>
              <p:nvPr/>
            </p:nvSpPr>
            <p:spPr>
              <a:xfrm>
                <a:off x="304084" y="4990462"/>
                <a:ext cx="37969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i="1" u="sng" dirty="0">
                    <a:solidFill>
                      <a:schemeClr val="bg1">
                        <a:lumMod val="50000"/>
                      </a:schemeClr>
                    </a:solidFill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Ex</a:t>
                </a:r>
                <a:r>
                  <a:rPr lang="fr-FR" sz="1400" i="1" dirty="0">
                    <a:solidFill>
                      <a:schemeClr val="bg1">
                        <a:lumMod val="50000"/>
                      </a:schemeClr>
                    </a:solidFill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: L'oiseau est posé sur une branche</a:t>
                </a:r>
              </a:p>
            </p:txBody>
          </p:sp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A4FA6089-7F19-3BCE-0E6A-21015B0AD2CD}"/>
                  </a:ext>
                </a:extLst>
              </p:cNvPr>
              <p:cNvSpPr txBox="1"/>
              <p:nvPr/>
            </p:nvSpPr>
            <p:spPr>
              <a:xfrm>
                <a:off x="683384" y="5219983"/>
                <a:ext cx="37969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i="1" dirty="0">
                    <a:solidFill>
                      <a:schemeClr val="bg1">
                        <a:lumMod val="50000"/>
                      </a:schemeClr>
                    </a:solidFill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Le oiseau être poser sur un branche</a:t>
                </a:r>
              </a:p>
            </p:txBody>
          </p:sp>
          <p:cxnSp>
            <p:nvCxnSpPr>
              <p:cNvPr id="161" name="Connecteur droit 160">
                <a:extLst>
                  <a:ext uri="{FF2B5EF4-FFF2-40B4-BE49-F238E27FC236}">
                    <a16:creationId xmlns:a16="http://schemas.microsoft.com/office/drawing/2014/main" id="{05AA6907-F4F5-D883-C834-51494E9DA5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874" y="5367392"/>
                <a:ext cx="296065" cy="0"/>
              </a:xfrm>
              <a:prstGeom prst="line">
                <a:avLst/>
              </a:prstGeom>
              <a:ln w="38100" cap="rnd" cmpd="sng">
                <a:solidFill>
                  <a:schemeClr val="bg1">
                    <a:lumMod val="50000"/>
                  </a:schemeClr>
                </a:solidFill>
                <a:headEnd type="none"/>
                <a:tailEnd type="arrow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2" name="Connecteur droit 191">
              <a:extLst>
                <a:ext uri="{FF2B5EF4-FFF2-40B4-BE49-F238E27FC236}">
                  <a16:creationId xmlns:a16="http://schemas.microsoft.com/office/drawing/2014/main" id="{98B90130-7664-DC4A-9839-4B34FF44F4DA}"/>
                </a:ext>
              </a:extLst>
            </p:cNvPr>
            <p:cNvCxnSpPr>
              <a:cxnSpLocks/>
              <a:endCxn id="159" idx="1"/>
            </p:cNvCxnSpPr>
            <p:nvPr/>
          </p:nvCxnSpPr>
          <p:spPr>
            <a:xfrm>
              <a:off x="69846" y="4370494"/>
              <a:ext cx="239846" cy="3354"/>
            </a:xfrm>
            <a:prstGeom prst="line">
              <a:avLst/>
            </a:prstGeom>
            <a:ln w="38100"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7" name="Groupe 266">
            <a:extLst>
              <a:ext uri="{FF2B5EF4-FFF2-40B4-BE49-F238E27FC236}">
                <a16:creationId xmlns:a16="http://schemas.microsoft.com/office/drawing/2014/main" id="{DA07E2FA-E909-C656-2578-C9C53F44AEF3}"/>
              </a:ext>
            </a:extLst>
          </p:cNvPr>
          <p:cNvGrpSpPr/>
          <p:nvPr/>
        </p:nvGrpSpPr>
        <p:grpSpPr>
          <a:xfrm>
            <a:off x="3569675" y="3979936"/>
            <a:ext cx="2301200" cy="787821"/>
            <a:chOff x="3569675" y="3979936"/>
            <a:chExt cx="2301200" cy="787821"/>
          </a:xfrm>
        </p:grpSpPr>
        <p:cxnSp>
          <p:nvCxnSpPr>
            <p:cNvPr id="148" name="Connecteur droit 147">
              <a:extLst>
                <a:ext uri="{FF2B5EF4-FFF2-40B4-BE49-F238E27FC236}">
                  <a16:creationId xmlns:a16="http://schemas.microsoft.com/office/drawing/2014/main" id="{FD17761A-B3D7-B00E-9CF8-7C63317B7A1C}"/>
                </a:ext>
              </a:extLst>
            </p:cNvPr>
            <p:cNvCxnSpPr>
              <a:cxnSpLocks/>
              <a:stCxn id="159" idx="3"/>
              <a:endCxn id="199" idx="1"/>
            </p:cNvCxnSpPr>
            <p:nvPr/>
          </p:nvCxnSpPr>
          <p:spPr>
            <a:xfrm flipV="1">
              <a:off x="3569675" y="4373847"/>
              <a:ext cx="209181" cy="1"/>
            </a:xfrm>
            <a:prstGeom prst="line">
              <a:avLst/>
            </a:prstGeom>
            <a:ln w="38100"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6" name="Groupe 195">
              <a:extLst>
                <a:ext uri="{FF2B5EF4-FFF2-40B4-BE49-F238E27FC236}">
                  <a16:creationId xmlns:a16="http://schemas.microsoft.com/office/drawing/2014/main" id="{26457979-0863-AFE6-2CC7-1DEF5BDB3FA8}"/>
                </a:ext>
              </a:extLst>
            </p:cNvPr>
            <p:cNvGrpSpPr/>
            <p:nvPr/>
          </p:nvGrpSpPr>
          <p:grpSpPr>
            <a:xfrm>
              <a:off x="3778856" y="3979936"/>
              <a:ext cx="2092019" cy="787821"/>
              <a:chOff x="67953" y="2553256"/>
              <a:chExt cx="2092019" cy="787821"/>
            </a:xfrm>
          </p:grpSpPr>
          <p:sp>
            <p:nvSpPr>
              <p:cNvPr id="197" name="ZoneTexte 196">
                <a:extLst>
                  <a:ext uri="{FF2B5EF4-FFF2-40B4-BE49-F238E27FC236}">
                    <a16:creationId xmlns:a16="http://schemas.microsoft.com/office/drawing/2014/main" id="{E2659712-1F61-050D-2B38-4D4F34135243}"/>
                  </a:ext>
                </a:extLst>
              </p:cNvPr>
              <p:cNvSpPr txBox="1"/>
              <p:nvPr/>
            </p:nvSpPr>
            <p:spPr>
              <a:xfrm>
                <a:off x="624619" y="2685556"/>
                <a:ext cx="15353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dirty="0">
                    <a:solidFill>
                      <a:srgbClr val="0070C0"/>
                    </a:solidFill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Pré-traitement</a:t>
                </a:r>
                <a:r>
                  <a:rPr lang="fr-FR" sz="1400" dirty="0"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du texte</a:t>
                </a:r>
              </a:p>
            </p:txBody>
          </p:sp>
          <p:pic>
            <p:nvPicPr>
              <p:cNvPr id="198" name="Image 197" descr="Une image contenant noir, obscurité&#10;&#10;Description générée automatiquement">
                <a:extLst>
                  <a:ext uri="{FF2B5EF4-FFF2-40B4-BE49-F238E27FC236}">
                    <a16:creationId xmlns:a16="http://schemas.microsoft.com/office/drawing/2014/main" id="{D643B9CC-E038-9861-C628-658F6531D9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441" b="20388"/>
              <a:stretch/>
            </p:blipFill>
            <p:spPr>
              <a:xfrm>
                <a:off x="82314" y="2747348"/>
                <a:ext cx="627355" cy="459046"/>
              </a:xfrm>
              <a:prstGeom prst="rect">
                <a:avLst/>
              </a:prstGeom>
            </p:spPr>
          </p:pic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29C33E32-D848-E210-8927-AD6327220033}"/>
                  </a:ext>
                </a:extLst>
              </p:cNvPr>
              <p:cNvSpPr/>
              <p:nvPr/>
            </p:nvSpPr>
            <p:spPr>
              <a:xfrm>
                <a:off x="67953" y="2553256"/>
                <a:ext cx="2008340" cy="787821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65000"/>
                  </a:scheme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</p:grpSp>
      <p:grpSp>
        <p:nvGrpSpPr>
          <p:cNvPr id="268" name="Groupe 267">
            <a:extLst>
              <a:ext uri="{FF2B5EF4-FFF2-40B4-BE49-F238E27FC236}">
                <a16:creationId xmlns:a16="http://schemas.microsoft.com/office/drawing/2014/main" id="{1B8AD667-9E25-E9CE-5AD9-E305ED763B3B}"/>
              </a:ext>
            </a:extLst>
          </p:cNvPr>
          <p:cNvGrpSpPr/>
          <p:nvPr/>
        </p:nvGrpSpPr>
        <p:grpSpPr>
          <a:xfrm>
            <a:off x="5787196" y="3976811"/>
            <a:ext cx="2744718" cy="787820"/>
            <a:chOff x="5787196" y="3976811"/>
            <a:chExt cx="2744718" cy="787820"/>
          </a:xfrm>
        </p:grpSpPr>
        <p:grpSp>
          <p:nvGrpSpPr>
            <p:cNvPr id="200" name="Groupe 199">
              <a:extLst>
                <a:ext uri="{FF2B5EF4-FFF2-40B4-BE49-F238E27FC236}">
                  <a16:creationId xmlns:a16="http://schemas.microsoft.com/office/drawing/2014/main" id="{AAF928C3-DFC7-AB9A-2825-354279975929}"/>
                </a:ext>
              </a:extLst>
            </p:cNvPr>
            <p:cNvGrpSpPr/>
            <p:nvPr/>
          </p:nvGrpSpPr>
          <p:grpSpPr>
            <a:xfrm>
              <a:off x="6048206" y="3976811"/>
              <a:ext cx="2483708" cy="787820"/>
              <a:chOff x="3568288" y="2556490"/>
              <a:chExt cx="2483708" cy="787820"/>
            </a:xfrm>
          </p:grpSpPr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1855F9CD-B9E6-EAB9-72A2-6EC055CEA275}"/>
                  </a:ext>
                </a:extLst>
              </p:cNvPr>
              <p:cNvSpPr/>
              <p:nvPr/>
            </p:nvSpPr>
            <p:spPr>
              <a:xfrm>
                <a:off x="3568288" y="2556490"/>
                <a:ext cx="2483708" cy="787820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65000"/>
                  </a:scheme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2" name="ZoneTexte 201">
                <a:extLst>
                  <a:ext uri="{FF2B5EF4-FFF2-40B4-BE49-F238E27FC236}">
                    <a16:creationId xmlns:a16="http://schemas.microsoft.com/office/drawing/2014/main" id="{7AE5D46E-53A6-1229-53B0-2405C86B8E42}"/>
                  </a:ext>
                </a:extLst>
              </p:cNvPr>
              <p:cNvSpPr txBox="1"/>
              <p:nvPr/>
            </p:nvSpPr>
            <p:spPr>
              <a:xfrm>
                <a:off x="4029654" y="2682390"/>
                <a:ext cx="19511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dirty="0">
                    <a:solidFill>
                      <a:srgbClr val="0070C0"/>
                    </a:solidFill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Recherche</a:t>
                </a:r>
                <a:r>
                  <a:rPr lang="fr-FR" sz="1400" dirty="0"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des </a:t>
                </a:r>
                <a:r>
                  <a:rPr lang="fr-FR" sz="1400" dirty="0">
                    <a:solidFill>
                      <a:srgbClr val="0070C0"/>
                    </a:solidFill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mots interdits </a:t>
                </a:r>
                <a:r>
                  <a:rPr lang="fr-FR" sz="1400" dirty="0"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dans </a:t>
                </a:r>
                <a:r>
                  <a:rPr lang="fr-FR" sz="1400" dirty="0" err="1"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Osirisk</a:t>
                </a:r>
                <a:endParaRPr lang="fr-FR" sz="14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</p:txBody>
          </p:sp>
          <p:pic>
            <p:nvPicPr>
              <p:cNvPr id="203" name="Image 202" descr="Une image contenant noir, obscurité&#10;&#10;Description générée automatiquement">
                <a:extLst>
                  <a:ext uri="{FF2B5EF4-FFF2-40B4-BE49-F238E27FC236}">
                    <a16:creationId xmlns:a16="http://schemas.microsoft.com/office/drawing/2014/main" id="{F8B2129D-774C-E8E6-48BB-29FD2F9204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76" r="5712" b="14744"/>
              <a:stretch/>
            </p:blipFill>
            <p:spPr>
              <a:xfrm>
                <a:off x="3642084" y="2710235"/>
                <a:ext cx="470289" cy="452483"/>
              </a:xfrm>
              <a:prstGeom prst="rect">
                <a:avLst/>
              </a:prstGeom>
            </p:spPr>
          </p:pic>
        </p:grpSp>
        <p:cxnSp>
          <p:nvCxnSpPr>
            <p:cNvPr id="204" name="Connecteur droit 203">
              <a:extLst>
                <a:ext uri="{FF2B5EF4-FFF2-40B4-BE49-F238E27FC236}">
                  <a16:creationId xmlns:a16="http://schemas.microsoft.com/office/drawing/2014/main" id="{D9FF4BA6-51B6-D2A9-08AC-F5D2B25F8F7F}"/>
                </a:ext>
              </a:extLst>
            </p:cNvPr>
            <p:cNvCxnSpPr>
              <a:cxnSpLocks/>
              <a:stCxn id="199" idx="3"/>
              <a:endCxn id="201" idx="1"/>
            </p:cNvCxnSpPr>
            <p:nvPr/>
          </p:nvCxnSpPr>
          <p:spPr>
            <a:xfrm flipV="1">
              <a:off x="5787196" y="4370721"/>
              <a:ext cx="261010" cy="3126"/>
            </a:xfrm>
            <a:prstGeom prst="line">
              <a:avLst/>
            </a:prstGeom>
            <a:ln w="38100"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1" name="Groupe 270">
            <a:extLst>
              <a:ext uri="{FF2B5EF4-FFF2-40B4-BE49-F238E27FC236}">
                <a16:creationId xmlns:a16="http://schemas.microsoft.com/office/drawing/2014/main" id="{921C14C2-4187-8A4A-40B4-C80231707E1D}"/>
              </a:ext>
            </a:extLst>
          </p:cNvPr>
          <p:cNvGrpSpPr/>
          <p:nvPr/>
        </p:nvGrpSpPr>
        <p:grpSpPr>
          <a:xfrm>
            <a:off x="8531914" y="3703327"/>
            <a:ext cx="3350394" cy="1054905"/>
            <a:chOff x="8531914" y="3703327"/>
            <a:chExt cx="3350394" cy="1054905"/>
          </a:xfrm>
        </p:grpSpPr>
        <p:grpSp>
          <p:nvGrpSpPr>
            <p:cNvPr id="269" name="Groupe 268">
              <a:extLst>
                <a:ext uri="{FF2B5EF4-FFF2-40B4-BE49-F238E27FC236}">
                  <a16:creationId xmlns:a16="http://schemas.microsoft.com/office/drawing/2014/main" id="{B5953C3B-0716-B2CD-C2E6-5A420CC1F498}"/>
                </a:ext>
              </a:extLst>
            </p:cNvPr>
            <p:cNvGrpSpPr/>
            <p:nvPr/>
          </p:nvGrpSpPr>
          <p:grpSpPr>
            <a:xfrm>
              <a:off x="8531914" y="3712230"/>
              <a:ext cx="3350394" cy="1046002"/>
              <a:chOff x="8531914" y="3712230"/>
              <a:chExt cx="3350394" cy="1046002"/>
            </a:xfrm>
          </p:grpSpPr>
          <p:grpSp>
            <p:nvGrpSpPr>
              <p:cNvPr id="205" name="Groupe 204">
                <a:extLst>
                  <a:ext uri="{FF2B5EF4-FFF2-40B4-BE49-F238E27FC236}">
                    <a16:creationId xmlns:a16="http://schemas.microsoft.com/office/drawing/2014/main" id="{D0B62BB6-B834-DF45-E0E0-8EE8AE43B2D6}"/>
                  </a:ext>
                </a:extLst>
              </p:cNvPr>
              <p:cNvGrpSpPr/>
              <p:nvPr/>
            </p:nvGrpSpPr>
            <p:grpSpPr>
              <a:xfrm>
                <a:off x="8793600" y="3982756"/>
                <a:ext cx="2754693" cy="775476"/>
                <a:chOff x="9655173" y="2519576"/>
                <a:chExt cx="2754693" cy="775476"/>
              </a:xfrm>
            </p:grpSpPr>
            <p:sp>
              <p:nvSpPr>
                <p:cNvPr id="206" name="ZoneTexte 205">
                  <a:extLst>
                    <a:ext uri="{FF2B5EF4-FFF2-40B4-BE49-F238E27FC236}">
                      <a16:creationId xmlns:a16="http://schemas.microsoft.com/office/drawing/2014/main" id="{2058D311-5837-9136-CDF8-9C8A44792322}"/>
                    </a:ext>
                  </a:extLst>
                </p:cNvPr>
                <p:cNvSpPr txBox="1"/>
                <p:nvPr/>
              </p:nvSpPr>
              <p:spPr>
                <a:xfrm>
                  <a:off x="9662553" y="2639531"/>
                  <a:ext cx="274731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400" dirty="0">
                      <a:latin typeface="Avenir Next LT Pro" panose="020B0504020202020204" pitchFamily="34" charset="0"/>
                      <a:ea typeface="Cambria Math" panose="02040503050406030204" pitchFamily="18" charset="0"/>
                      <a:cs typeface="Calibri Light" panose="020F0302020204030204" pitchFamily="34" charset="0"/>
                    </a:rPr>
                    <a:t>Un mot n’est </a:t>
                  </a:r>
                  <a:r>
                    <a:rPr lang="fr-FR" sz="1400" dirty="0">
                      <a:solidFill>
                        <a:srgbClr val="0070C0"/>
                      </a:solidFill>
                      <a:latin typeface="Avenir Next LT Pro" panose="020B0504020202020204" pitchFamily="34" charset="0"/>
                      <a:ea typeface="Cambria Math" panose="02040503050406030204" pitchFamily="18" charset="0"/>
                      <a:cs typeface="Calibri Light" panose="020F0302020204030204" pitchFamily="34" charset="0"/>
                    </a:rPr>
                    <a:t>pas interdit </a:t>
                  </a:r>
                  <a:r>
                    <a:rPr lang="fr-FR" sz="1400" dirty="0">
                      <a:latin typeface="Avenir Next LT Pro" panose="020B0504020202020204" pitchFamily="34" charset="0"/>
                      <a:ea typeface="Cambria Math" panose="02040503050406030204" pitchFamily="18" charset="0"/>
                      <a:cs typeface="Calibri Light" panose="020F0302020204030204" pitchFamily="34" charset="0"/>
                    </a:rPr>
                    <a:t>s’il est précédé ou suivi d’un </a:t>
                  </a:r>
                  <a:r>
                    <a:rPr lang="fr-FR" sz="1400" dirty="0">
                      <a:solidFill>
                        <a:srgbClr val="0070C0"/>
                      </a:solidFill>
                      <a:latin typeface="Avenir Next LT Pro" panose="020B0504020202020204" pitchFamily="34" charset="0"/>
                      <a:ea typeface="Cambria Math" panose="02040503050406030204" pitchFamily="18" charset="0"/>
                      <a:cs typeface="Calibri Light" panose="020F0302020204030204" pitchFamily="34" charset="0"/>
                    </a:rPr>
                    <a:t>prénom</a:t>
                  </a:r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96D88B3F-951E-2555-C9A7-FBEF1637ED6C}"/>
                    </a:ext>
                  </a:extLst>
                </p:cNvPr>
                <p:cNvSpPr/>
                <p:nvPr/>
              </p:nvSpPr>
              <p:spPr>
                <a:xfrm>
                  <a:off x="9655173" y="2519576"/>
                  <a:ext cx="2754693" cy="775476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cxnSp>
            <p:nvCxnSpPr>
              <p:cNvPr id="208" name="Connecteur droit 207">
                <a:extLst>
                  <a:ext uri="{FF2B5EF4-FFF2-40B4-BE49-F238E27FC236}">
                    <a16:creationId xmlns:a16="http://schemas.microsoft.com/office/drawing/2014/main" id="{2DD3FB1C-257D-90A7-AB49-933FD2BA7476}"/>
                  </a:ext>
                </a:extLst>
              </p:cNvPr>
              <p:cNvCxnSpPr>
                <a:cxnSpLocks/>
                <a:stCxn id="201" idx="3"/>
                <a:endCxn id="207" idx="1"/>
              </p:cNvCxnSpPr>
              <p:nvPr/>
            </p:nvCxnSpPr>
            <p:spPr>
              <a:xfrm flipV="1">
                <a:off x="8531914" y="4370494"/>
                <a:ext cx="261686" cy="227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necteur droit 208">
                <a:extLst>
                  <a:ext uri="{FF2B5EF4-FFF2-40B4-BE49-F238E27FC236}">
                    <a16:creationId xmlns:a16="http://schemas.microsoft.com/office/drawing/2014/main" id="{2C9F0338-146C-BB70-41C5-912A9DCCD8C4}"/>
                  </a:ext>
                </a:extLst>
              </p:cNvPr>
              <p:cNvCxnSpPr>
                <a:cxnSpLocks/>
                <a:stCxn id="207" idx="3"/>
              </p:cNvCxnSpPr>
              <p:nvPr/>
            </p:nvCxnSpPr>
            <p:spPr>
              <a:xfrm>
                <a:off x="11548293" y="4370494"/>
                <a:ext cx="334015" cy="0"/>
              </a:xfrm>
              <a:prstGeom prst="line">
                <a:avLst/>
              </a:prstGeom>
              <a:ln w="38100" cap="rnd" cmpd="sng">
                <a:solidFill>
                  <a:srgbClr val="0070C0"/>
                </a:solidFill>
                <a:headEnd type="none"/>
                <a:tailEnd type="arrow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2" name="ZoneTexte 231">
                <a:extLst>
                  <a:ext uri="{FF2B5EF4-FFF2-40B4-BE49-F238E27FC236}">
                    <a16:creationId xmlns:a16="http://schemas.microsoft.com/office/drawing/2014/main" id="{3EB045CE-DE55-3318-17A4-4C02C495FBA6}"/>
                  </a:ext>
                </a:extLst>
              </p:cNvPr>
              <p:cNvSpPr txBox="1"/>
              <p:nvPr/>
            </p:nvSpPr>
            <p:spPr>
              <a:xfrm>
                <a:off x="9018050" y="3712230"/>
                <a:ext cx="21576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i="1" dirty="0"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</a:t>
                </a:r>
                <a:r>
                  <a:rPr lang="fr-FR" sz="1400" i="1" u="sng" dirty="0"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Ex</a:t>
                </a:r>
                <a:r>
                  <a:rPr lang="fr-FR" sz="1400" i="1" dirty="0"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: </a:t>
                </a:r>
                <a:r>
                  <a:rPr lang="fr-FR" sz="1400" i="1" dirty="0">
                    <a:solidFill>
                      <a:srgbClr val="FF0000"/>
                    </a:solidFill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Nègre</a:t>
                </a:r>
                <a:r>
                  <a:rPr lang="fr-FR" sz="1400" dirty="0"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</a:t>
                </a:r>
                <a:r>
                  <a:rPr lang="fr-FR" sz="1400" i="1" dirty="0"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Véronique</a:t>
                </a:r>
                <a:r>
                  <a:rPr lang="fr-FR" sz="1400" dirty="0"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</a:t>
                </a:r>
              </a:p>
            </p:txBody>
          </p:sp>
        </p:grpSp>
        <p:grpSp>
          <p:nvGrpSpPr>
            <p:cNvPr id="233" name="Groupe 232">
              <a:extLst>
                <a:ext uri="{FF2B5EF4-FFF2-40B4-BE49-F238E27FC236}">
                  <a16:creationId xmlns:a16="http://schemas.microsoft.com/office/drawing/2014/main" id="{B93538D8-7371-2C85-65ED-9A3C52F58AD0}"/>
                </a:ext>
              </a:extLst>
            </p:cNvPr>
            <p:cNvGrpSpPr/>
            <p:nvPr/>
          </p:nvGrpSpPr>
          <p:grpSpPr>
            <a:xfrm>
              <a:off x="8820237" y="3703327"/>
              <a:ext cx="385763" cy="353230"/>
              <a:chOff x="6010275" y="3412332"/>
              <a:chExt cx="385763" cy="353230"/>
            </a:xfrm>
          </p:grpSpPr>
          <p:sp>
            <p:nvSpPr>
              <p:cNvPr id="234" name="Triangle isocèle 233">
                <a:extLst>
                  <a:ext uri="{FF2B5EF4-FFF2-40B4-BE49-F238E27FC236}">
                    <a16:creationId xmlns:a16="http://schemas.microsoft.com/office/drawing/2014/main" id="{F9E8E0C9-B170-859A-5024-6737CBD6B448}"/>
                  </a:ext>
                </a:extLst>
              </p:cNvPr>
              <p:cNvSpPr/>
              <p:nvPr/>
            </p:nvSpPr>
            <p:spPr>
              <a:xfrm>
                <a:off x="6010275" y="3412332"/>
                <a:ext cx="385763" cy="353230"/>
              </a:xfrm>
              <a:prstGeom prst="triangl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35" name="Connecteur droit 234">
                <a:extLst>
                  <a:ext uri="{FF2B5EF4-FFF2-40B4-BE49-F238E27FC236}">
                    <a16:creationId xmlns:a16="http://schemas.microsoft.com/office/drawing/2014/main" id="{70A176E9-0A24-198E-4D65-68F0BD6A97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05537" y="3552918"/>
                <a:ext cx="0" cy="78856"/>
              </a:xfrm>
              <a:prstGeom prst="line">
                <a:avLst/>
              </a:prstGeom>
              <a:solidFill>
                <a:schemeClr val="bg1"/>
              </a:solidFill>
              <a:ln w="508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6" name="Ellipse 235">
                <a:extLst>
                  <a:ext uri="{FF2B5EF4-FFF2-40B4-BE49-F238E27FC236}">
                    <a16:creationId xmlns:a16="http://schemas.microsoft.com/office/drawing/2014/main" id="{1800CE66-FE0B-BCFB-8674-120FEEDCCE5C}"/>
                  </a:ext>
                </a:extLst>
              </p:cNvPr>
              <p:cNvSpPr/>
              <p:nvPr/>
            </p:nvSpPr>
            <p:spPr>
              <a:xfrm>
                <a:off x="6185059" y="3676812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270" name="Groupe 269">
            <a:extLst>
              <a:ext uri="{FF2B5EF4-FFF2-40B4-BE49-F238E27FC236}">
                <a16:creationId xmlns:a16="http://schemas.microsoft.com/office/drawing/2014/main" id="{24D2DD4E-0746-1CAC-BAFF-DC78BD63D0FD}"/>
              </a:ext>
            </a:extLst>
          </p:cNvPr>
          <p:cNvGrpSpPr/>
          <p:nvPr/>
        </p:nvGrpSpPr>
        <p:grpSpPr>
          <a:xfrm>
            <a:off x="0" y="5367557"/>
            <a:ext cx="12192000" cy="523220"/>
            <a:chOff x="0" y="5367557"/>
            <a:chExt cx="12192000" cy="523220"/>
          </a:xfrm>
        </p:grpSpPr>
        <p:grpSp>
          <p:nvGrpSpPr>
            <p:cNvPr id="101" name="Groupe 100">
              <a:extLst>
                <a:ext uri="{FF2B5EF4-FFF2-40B4-BE49-F238E27FC236}">
                  <a16:creationId xmlns:a16="http://schemas.microsoft.com/office/drawing/2014/main" id="{089F755C-FADF-9FB9-26EE-A11F519671D9}"/>
                </a:ext>
              </a:extLst>
            </p:cNvPr>
            <p:cNvGrpSpPr/>
            <p:nvPr/>
          </p:nvGrpSpPr>
          <p:grpSpPr>
            <a:xfrm>
              <a:off x="17162" y="5367557"/>
              <a:ext cx="2253955" cy="523220"/>
              <a:chOff x="50505" y="691839"/>
              <a:chExt cx="2253955" cy="52322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CBA2687F-AAA1-479B-D614-84773791F6EF}"/>
                  </a:ext>
                </a:extLst>
              </p:cNvPr>
              <p:cNvSpPr/>
              <p:nvPr/>
            </p:nvSpPr>
            <p:spPr>
              <a:xfrm>
                <a:off x="130204" y="790029"/>
                <a:ext cx="2174256" cy="326840"/>
              </a:xfrm>
              <a:prstGeom prst="rect">
                <a:avLst/>
              </a:prstGeom>
              <a:solidFill>
                <a:srgbClr val="DBE1ED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03" name="ZoneTexte 102">
                <a:extLst>
                  <a:ext uri="{FF2B5EF4-FFF2-40B4-BE49-F238E27FC236}">
                    <a16:creationId xmlns:a16="http://schemas.microsoft.com/office/drawing/2014/main" id="{564A7831-4557-67FA-7FA4-83BF8281FC49}"/>
                  </a:ext>
                </a:extLst>
              </p:cNvPr>
              <p:cNvSpPr txBox="1"/>
              <p:nvPr/>
            </p:nvSpPr>
            <p:spPr>
              <a:xfrm>
                <a:off x="292809" y="811080"/>
                <a:ext cx="201165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b="1" dirty="0"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Résultats</a:t>
                </a:r>
                <a:r>
                  <a:rPr lang="fr-FR" sz="1600" dirty="0"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obtenus</a:t>
                </a:r>
              </a:p>
            </p:txBody>
          </p:sp>
          <p:sp>
            <p:nvSpPr>
              <p:cNvPr id="104" name="ZoneTexte 103">
                <a:extLst>
                  <a:ext uri="{FF2B5EF4-FFF2-40B4-BE49-F238E27FC236}">
                    <a16:creationId xmlns:a16="http://schemas.microsoft.com/office/drawing/2014/main" id="{CC5EB734-C817-5279-CA1C-9ECC42BDA066}"/>
                  </a:ext>
                </a:extLst>
              </p:cNvPr>
              <p:cNvSpPr txBox="1"/>
              <p:nvPr/>
            </p:nvSpPr>
            <p:spPr>
              <a:xfrm>
                <a:off x="50505" y="691839"/>
                <a:ext cx="3499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solidFill>
                      <a:srgbClr val="0070C0"/>
                    </a:solidFill>
                    <a:latin typeface="Century Gothic" panose="020B0502020202020204" pitchFamily="34" charset="0"/>
                    <a:ea typeface="Cambria Math" panose="02040503050406030204" pitchFamily="18" charset="0"/>
                  </a:rPr>
                  <a:t>3</a:t>
                </a:r>
              </a:p>
            </p:txBody>
          </p:sp>
        </p:grpSp>
        <p:cxnSp>
          <p:nvCxnSpPr>
            <p:cNvPr id="242" name="Connecteur droit 241">
              <a:extLst>
                <a:ext uri="{FF2B5EF4-FFF2-40B4-BE49-F238E27FC236}">
                  <a16:creationId xmlns:a16="http://schemas.microsoft.com/office/drawing/2014/main" id="{11D9F366-3BB8-AA02-4DB6-30715CD7484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456391"/>
              <a:ext cx="12192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ZoneTexte 242">
              <a:extLst>
                <a:ext uri="{FF2B5EF4-FFF2-40B4-BE49-F238E27FC236}">
                  <a16:creationId xmlns:a16="http://schemas.microsoft.com/office/drawing/2014/main" id="{7E551D6D-72DA-FACE-D952-54F20640CDF3}"/>
                </a:ext>
              </a:extLst>
            </p:cNvPr>
            <p:cNvSpPr txBox="1"/>
            <p:nvPr/>
          </p:nvSpPr>
          <p:spPr>
            <a:xfrm>
              <a:off x="2433126" y="5486798"/>
              <a:ext cx="33475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>
                  <a:solidFill>
                    <a:srgbClr val="0070C0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1</a:t>
              </a:r>
              <a:r>
                <a:rPr lang="fr-FR" sz="1600" b="1" baseline="30000" dirty="0">
                  <a:solidFill>
                    <a:srgbClr val="0070C0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ère</a:t>
              </a:r>
              <a:r>
                <a:rPr lang="fr-FR" sz="1600" b="1" dirty="0">
                  <a:solidFill>
                    <a:srgbClr val="0070C0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Méthode : </a:t>
              </a:r>
              <a:r>
                <a:rPr lang="fr-FR" sz="1600" dirty="0">
                  <a:solidFill>
                    <a:srgbClr val="0070C0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409 </a:t>
              </a:r>
              <a:r>
                <a:rPr lang="fr-FR" sz="16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mots interdits </a:t>
              </a:r>
            </a:p>
          </p:txBody>
        </p:sp>
        <p:sp>
          <p:nvSpPr>
            <p:cNvPr id="246" name="ZoneTexte 245">
              <a:extLst>
                <a:ext uri="{FF2B5EF4-FFF2-40B4-BE49-F238E27FC236}">
                  <a16:creationId xmlns:a16="http://schemas.microsoft.com/office/drawing/2014/main" id="{AF4A03A9-939A-D9DC-0ED2-658342C6916C}"/>
                </a:ext>
              </a:extLst>
            </p:cNvPr>
            <p:cNvSpPr txBox="1"/>
            <p:nvPr/>
          </p:nvSpPr>
          <p:spPr>
            <a:xfrm>
              <a:off x="6054741" y="5508621"/>
              <a:ext cx="386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>
                  <a:solidFill>
                    <a:srgbClr val="0070C0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2</a:t>
              </a:r>
              <a:r>
                <a:rPr lang="fr-FR" sz="1600" b="1" baseline="30000" dirty="0">
                  <a:solidFill>
                    <a:srgbClr val="0070C0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ème</a:t>
              </a:r>
              <a:r>
                <a:rPr lang="fr-FR" sz="1600" b="1" dirty="0">
                  <a:solidFill>
                    <a:srgbClr val="0070C0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Méthode : </a:t>
              </a:r>
              <a:r>
                <a:rPr lang="fr-FR" sz="1600" dirty="0">
                  <a:solidFill>
                    <a:srgbClr val="0070C0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455 </a:t>
              </a:r>
              <a:r>
                <a:rPr lang="fr-FR" sz="16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mots interdits </a:t>
              </a:r>
            </a:p>
          </p:txBody>
        </p:sp>
        <p:cxnSp>
          <p:nvCxnSpPr>
            <p:cNvPr id="249" name="Connecteur droit 248">
              <a:extLst>
                <a:ext uri="{FF2B5EF4-FFF2-40B4-BE49-F238E27FC236}">
                  <a16:creationId xmlns:a16="http://schemas.microsoft.com/office/drawing/2014/main" id="{A9C6816B-22E1-C5CC-C155-F25ADEC2A35E}"/>
                </a:ext>
              </a:extLst>
            </p:cNvPr>
            <p:cNvCxnSpPr>
              <a:cxnSpLocks/>
            </p:cNvCxnSpPr>
            <p:nvPr/>
          </p:nvCxnSpPr>
          <p:spPr>
            <a:xfrm>
              <a:off x="5917701" y="5509683"/>
              <a:ext cx="0" cy="315669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5" name="ZoneTexte 254">
            <a:extLst>
              <a:ext uri="{FF2B5EF4-FFF2-40B4-BE49-F238E27FC236}">
                <a16:creationId xmlns:a16="http://schemas.microsoft.com/office/drawing/2014/main" id="{C8E0BD81-0619-BE97-DD89-40B968D16BC8}"/>
              </a:ext>
            </a:extLst>
          </p:cNvPr>
          <p:cNvSpPr txBox="1"/>
          <p:nvPr/>
        </p:nvSpPr>
        <p:spPr>
          <a:xfrm>
            <a:off x="69846" y="5979589"/>
            <a:ext cx="2172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0070C0"/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Pistes d’amélioration :</a:t>
            </a:r>
          </a:p>
        </p:txBody>
      </p:sp>
      <p:grpSp>
        <p:nvGrpSpPr>
          <p:cNvPr id="258" name="Groupe 257">
            <a:extLst>
              <a:ext uri="{FF2B5EF4-FFF2-40B4-BE49-F238E27FC236}">
                <a16:creationId xmlns:a16="http://schemas.microsoft.com/office/drawing/2014/main" id="{870C64AF-A9B3-0E21-6F8F-A127A6E50558}"/>
              </a:ext>
            </a:extLst>
          </p:cNvPr>
          <p:cNvGrpSpPr/>
          <p:nvPr/>
        </p:nvGrpSpPr>
        <p:grpSpPr>
          <a:xfrm>
            <a:off x="7827171" y="5997972"/>
            <a:ext cx="3963331" cy="810830"/>
            <a:chOff x="5679432" y="5953091"/>
            <a:chExt cx="3963331" cy="810830"/>
          </a:xfrm>
        </p:grpSpPr>
        <p:sp>
          <p:nvSpPr>
            <p:cNvPr id="252" name="ZoneTexte 251">
              <a:extLst>
                <a:ext uri="{FF2B5EF4-FFF2-40B4-BE49-F238E27FC236}">
                  <a16:creationId xmlns:a16="http://schemas.microsoft.com/office/drawing/2014/main" id="{7BE76723-E08F-5982-B154-ED39211C1124}"/>
                </a:ext>
              </a:extLst>
            </p:cNvPr>
            <p:cNvSpPr txBox="1"/>
            <p:nvPr/>
          </p:nvSpPr>
          <p:spPr>
            <a:xfrm>
              <a:off x="5679432" y="5953091"/>
              <a:ext cx="39633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i="1" u="sng" dirty="0">
                  <a:solidFill>
                    <a:schemeClr val="bg1">
                      <a:lumMod val="50000"/>
                    </a:schemeClr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Ex</a:t>
              </a:r>
              <a:r>
                <a:rPr lang="fr-FR" sz="1400" i="1" dirty="0">
                  <a:solidFill>
                    <a:schemeClr val="bg1">
                      <a:lumMod val="50000"/>
                    </a:schemeClr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: La voiture a été percutée par un </a:t>
              </a:r>
              <a:r>
                <a:rPr lang="fr-FR" sz="1400" i="1" dirty="0">
                  <a:solidFill>
                    <a:srgbClr val="FF0000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blaireau</a:t>
              </a:r>
              <a:r>
                <a:rPr lang="fr-FR" sz="1400" i="1" dirty="0">
                  <a:solidFill>
                    <a:schemeClr val="bg1">
                      <a:lumMod val="50000"/>
                    </a:schemeClr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 </a:t>
              </a:r>
            </a:p>
          </p:txBody>
        </p:sp>
        <p:sp>
          <p:nvSpPr>
            <p:cNvPr id="256" name="ZoneTexte 255">
              <a:extLst>
                <a:ext uri="{FF2B5EF4-FFF2-40B4-BE49-F238E27FC236}">
                  <a16:creationId xmlns:a16="http://schemas.microsoft.com/office/drawing/2014/main" id="{58B04C74-29B1-43B2-E084-E78881D0B5A8}"/>
                </a:ext>
              </a:extLst>
            </p:cNvPr>
            <p:cNvSpPr txBox="1"/>
            <p:nvPr/>
          </p:nvSpPr>
          <p:spPr>
            <a:xfrm>
              <a:off x="6096000" y="6240701"/>
              <a:ext cx="34205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i="1" dirty="0">
                  <a:solidFill>
                    <a:srgbClr val="FF0000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blaireau </a:t>
              </a:r>
              <a:r>
                <a:rPr lang="fr-FR" sz="1400" i="1" dirty="0">
                  <a:solidFill>
                    <a:schemeClr val="bg1">
                      <a:lumMod val="50000"/>
                    </a:schemeClr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est considéré à tort comme un mot interdit  </a:t>
              </a:r>
            </a:p>
          </p:txBody>
        </p:sp>
        <p:cxnSp>
          <p:nvCxnSpPr>
            <p:cNvPr id="257" name="Connecteur droit 256">
              <a:extLst>
                <a:ext uri="{FF2B5EF4-FFF2-40B4-BE49-F238E27FC236}">
                  <a16:creationId xmlns:a16="http://schemas.microsoft.com/office/drawing/2014/main" id="{74441038-D580-20D3-499B-F17F88191A82}"/>
                </a:ext>
              </a:extLst>
            </p:cNvPr>
            <p:cNvCxnSpPr>
              <a:cxnSpLocks/>
            </p:cNvCxnSpPr>
            <p:nvPr/>
          </p:nvCxnSpPr>
          <p:spPr>
            <a:xfrm>
              <a:off x="5799935" y="6405057"/>
              <a:ext cx="296065" cy="0"/>
            </a:xfrm>
            <a:prstGeom prst="line">
              <a:avLst/>
            </a:prstGeom>
            <a:ln w="38100" cap="rnd" cmpd="sng">
              <a:solidFill>
                <a:schemeClr val="bg1">
                  <a:lumMod val="50000"/>
                </a:schemeClr>
              </a:solidFill>
              <a:headEnd type="none"/>
              <a:tailEnd type="arrow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1" name="Groupe 260">
            <a:extLst>
              <a:ext uri="{FF2B5EF4-FFF2-40B4-BE49-F238E27FC236}">
                <a16:creationId xmlns:a16="http://schemas.microsoft.com/office/drawing/2014/main" id="{909C5D0E-84AF-336A-14FF-F36CC22BA062}"/>
              </a:ext>
            </a:extLst>
          </p:cNvPr>
          <p:cNvGrpSpPr/>
          <p:nvPr/>
        </p:nvGrpSpPr>
        <p:grpSpPr>
          <a:xfrm>
            <a:off x="2195927" y="5968084"/>
            <a:ext cx="5039970" cy="738664"/>
            <a:chOff x="2237128" y="5829410"/>
            <a:chExt cx="5039970" cy="738664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4CC5D99D-61E3-F665-DD5E-9AEB5E9343CF}"/>
                </a:ext>
              </a:extLst>
            </p:cNvPr>
            <p:cNvSpPr txBox="1"/>
            <p:nvPr/>
          </p:nvSpPr>
          <p:spPr>
            <a:xfrm>
              <a:off x="2237128" y="5829410"/>
              <a:ext cx="503997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- </a:t>
              </a:r>
              <a:r>
                <a:rPr lang="fr-FR" sz="1400" dirty="0" err="1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Embeddings</a:t>
              </a:r>
              <a:endParaRPr lang="fr-FR" sz="14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endParaRPr>
            </a:p>
            <a:p>
              <a:r>
                <a:rPr lang="fr-FR" sz="14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- Algorithmes de </a:t>
              </a:r>
              <a:r>
                <a:rPr lang="fr-FR" sz="1400" dirty="0">
                  <a:solidFill>
                    <a:srgbClr val="0070C0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NLP</a:t>
              </a:r>
              <a:r>
                <a:rPr lang="fr-FR" sz="14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tels que BERT (réseau de neurones)</a:t>
              </a:r>
            </a:p>
            <a:p>
              <a:r>
                <a:rPr lang="fr-FR" sz="14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         Permet une meilleure compréhension du texte. </a:t>
              </a:r>
            </a:p>
          </p:txBody>
        </p:sp>
        <p:cxnSp>
          <p:nvCxnSpPr>
            <p:cNvPr id="259" name="Connecteur droit 258">
              <a:extLst>
                <a:ext uri="{FF2B5EF4-FFF2-40B4-BE49-F238E27FC236}">
                  <a16:creationId xmlns:a16="http://schemas.microsoft.com/office/drawing/2014/main" id="{DA527332-B099-1BBC-3A9A-1188E5CF79EF}"/>
                </a:ext>
              </a:extLst>
            </p:cNvPr>
            <p:cNvCxnSpPr>
              <a:cxnSpLocks/>
            </p:cNvCxnSpPr>
            <p:nvPr/>
          </p:nvCxnSpPr>
          <p:spPr>
            <a:xfrm>
              <a:off x="2385501" y="6425711"/>
              <a:ext cx="296065" cy="0"/>
            </a:xfrm>
            <a:prstGeom prst="line">
              <a:avLst/>
            </a:prstGeom>
            <a:ln w="38100" cap="rnd" cmpd="sng">
              <a:solidFill>
                <a:srgbClr val="0070C0"/>
              </a:solidFill>
              <a:headEnd type="none"/>
              <a:tailEnd type="arrow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2" name="ZoneTexte 261">
            <a:extLst>
              <a:ext uri="{FF2B5EF4-FFF2-40B4-BE49-F238E27FC236}">
                <a16:creationId xmlns:a16="http://schemas.microsoft.com/office/drawing/2014/main" id="{57B04380-E414-121B-2E21-8CA428C5CDD6}"/>
              </a:ext>
            </a:extLst>
          </p:cNvPr>
          <p:cNvSpPr txBox="1"/>
          <p:nvPr/>
        </p:nvSpPr>
        <p:spPr>
          <a:xfrm>
            <a:off x="11765377" y="6515451"/>
            <a:ext cx="403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1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61A95C4E-7A2E-6CBD-CD49-1BF76EEF87B0}"/>
              </a:ext>
            </a:extLst>
          </p:cNvPr>
          <p:cNvSpPr/>
          <p:nvPr/>
        </p:nvSpPr>
        <p:spPr>
          <a:xfrm>
            <a:off x="11388334" y="34908"/>
            <a:ext cx="598303" cy="606056"/>
          </a:xfrm>
          <a:prstGeom prst="ellipse">
            <a:avLst/>
          </a:prstGeom>
          <a:noFill/>
          <a:ln w="9525">
            <a:solidFill>
              <a:srgbClr val="015C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0F12DA5C-30F7-884B-C641-374B81CCFCB4}"/>
              </a:ext>
            </a:extLst>
          </p:cNvPr>
          <p:cNvSpPr/>
          <p:nvPr/>
        </p:nvSpPr>
        <p:spPr>
          <a:xfrm>
            <a:off x="11464533" y="111108"/>
            <a:ext cx="445903" cy="453656"/>
          </a:xfrm>
          <a:prstGeom prst="ellipse">
            <a:avLst/>
          </a:prstGeom>
          <a:noFill/>
          <a:ln w="9525">
            <a:solidFill>
              <a:srgbClr val="015C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81562FC-E7E4-1443-A80B-946761DF4125}"/>
              </a:ext>
            </a:extLst>
          </p:cNvPr>
          <p:cNvSpPr/>
          <p:nvPr/>
        </p:nvSpPr>
        <p:spPr>
          <a:xfrm>
            <a:off x="11540732" y="187308"/>
            <a:ext cx="293503" cy="301256"/>
          </a:xfrm>
          <a:prstGeom prst="ellipse">
            <a:avLst/>
          </a:prstGeom>
          <a:solidFill>
            <a:srgbClr val="015C9F"/>
          </a:solidFill>
          <a:ln w="9525">
            <a:solidFill>
              <a:srgbClr val="015C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89775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58D3AC2B-51C7-F8F7-F486-8E6778A80292}"/>
              </a:ext>
            </a:extLst>
          </p:cNvPr>
          <p:cNvGrpSpPr/>
          <p:nvPr/>
        </p:nvGrpSpPr>
        <p:grpSpPr>
          <a:xfrm>
            <a:off x="0" y="117886"/>
            <a:ext cx="12319000" cy="793357"/>
            <a:chOff x="0" y="117886"/>
            <a:chExt cx="12319000" cy="79335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0807B4F-EA91-DE5D-049F-669B662F9B41}"/>
                </a:ext>
              </a:extLst>
            </p:cNvPr>
            <p:cNvSpPr/>
            <p:nvPr/>
          </p:nvSpPr>
          <p:spPr>
            <a:xfrm>
              <a:off x="0" y="145297"/>
              <a:ext cx="12319000" cy="487965"/>
            </a:xfrm>
            <a:prstGeom prst="rect">
              <a:avLst/>
            </a:prstGeom>
            <a:solidFill>
              <a:srgbClr val="DBE1E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84F0E7D8-36EF-BD10-8477-F487F57283A3}"/>
                </a:ext>
              </a:extLst>
            </p:cNvPr>
            <p:cNvSpPr txBox="1"/>
            <p:nvPr/>
          </p:nvSpPr>
          <p:spPr>
            <a:xfrm>
              <a:off x="3533295" y="117886"/>
              <a:ext cx="23708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Conclusion</a:t>
              </a:r>
              <a:endParaRPr lang="fr-FR" sz="2800" dirty="0">
                <a:latin typeface="Calibri Light" panose="020F0302020204030204" pitchFamily="34" charset="0"/>
                <a:ea typeface="Cambria Math" panose="02040503050406030204" pitchFamily="18" charset="0"/>
                <a:cs typeface="Calibri Light" panose="020F030202020403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8990D8-0F33-040C-F233-79E6376018A7}"/>
                </a:ext>
              </a:extLst>
            </p:cNvPr>
            <p:cNvSpPr/>
            <p:nvPr/>
          </p:nvSpPr>
          <p:spPr>
            <a:xfrm>
              <a:off x="0" y="834176"/>
              <a:ext cx="12192000" cy="77067"/>
            </a:xfrm>
            <a:prstGeom prst="rect">
              <a:avLst/>
            </a:prstGeom>
            <a:solidFill>
              <a:srgbClr val="DBE1ED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4758B9F1-E369-7638-D070-59927D84F40F}"/>
                </a:ext>
              </a:extLst>
            </p:cNvPr>
            <p:cNvCxnSpPr/>
            <p:nvPr/>
          </p:nvCxnSpPr>
          <p:spPr>
            <a:xfrm>
              <a:off x="0" y="738059"/>
              <a:ext cx="1219200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46307189-33D0-2D5E-5D6A-5CD6624C087E}"/>
              </a:ext>
            </a:extLst>
          </p:cNvPr>
          <p:cNvGrpSpPr/>
          <p:nvPr/>
        </p:nvGrpSpPr>
        <p:grpSpPr>
          <a:xfrm>
            <a:off x="2406053" y="-160015"/>
            <a:ext cx="1024722" cy="1609387"/>
            <a:chOff x="2004624" y="1482209"/>
            <a:chExt cx="1024722" cy="160938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F578F7-47A1-5898-39CF-79AF0C494D6A}"/>
                </a:ext>
              </a:extLst>
            </p:cNvPr>
            <p:cNvSpPr/>
            <p:nvPr/>
          </p:nvSpPr>
          <p:spPr>
            <a:xfrm>
              <a:off x="2004624" y="1643562"/>
              <a:ext cx="903676" cy="11461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BD545D09-C1B5-440D-6A82-0CB2CF0D7375}"/>
                </a:ext>
              </a:extLst>
            </p:cNvPr>
            <p:cNvGrpSpPr/>
            <p:nvPr/>
          </p:nvGrpSpPr>
          <p:grpSpPr>
            <a:xfrm>
              <a:off x="2101381" y="1482209"/>
              <a:ext cx="927965" cy="1609387"/>
              <a:chOff x="3158376" y="801999"/>
              <a:chExt cx="927965" cy="1609387"/>
            </a:xfrm>
          </p:grpSpPr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89D93C8E-92B0-50CB-E523-8776107087EE}"/>
                  </a:ext>
                </a:extLst>
              </p:cNvPr>
              <p:cNvSpPr txBox="1"/>
              <p:nvPr/>
            </p:nvSpPr>
            <p:spPr>
              <a:xfrm>
                <a:off x="3182665" y="801999"/>
                <a:ext cx="903676" cy="1554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8000" dirty="0">
                    <a:solidFill>
                      <a:schemeClr val="bg1">
                        <a:lumMod val="85000"/>
                      </a:schemeClr>
                    </a:solidFill>
                    <a:latin typeface="Century Gothic" panose="020B0502020202020204" pitchFamily="34" charset="0"/>
                    <a:ea typeface="Cambria Math" panose="02040503050406030204" pitchFamily="18" charset="0"/>
                  </a:rPr>
                  <a:t>5</a:t>
                </a:r>
              </a:p>
              <a:p>
                <a:endParaRPr lang="fr-FR" sz="1500" dirty="0">
                  <a:latin typeface="Century Gothic" panose="020B0502020202020204" pitchFamily="34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5D3E550E-8606-BAB6-FEA0-EA44A4817BE2}"/>
                  </a:ext>
                </a:extLst>
              </p:cNvPr>
              <p:cNvSpPr txBox="1"/>
              <p:nvPr/>
            </p:nvSpPr>
            <p:spPr>
              <a:xfrm>
                <a:off x="3158376" y="857114"/>
                <a:ext cx="903676" cy="1554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8000" dirty="0">
                    <a:solidFill>
                      <a:srgbClr val="E6C000"/>
                    </a:solidFill>
                    <a:latin typeface="Century Gothic" panose="020B0502020202020204" pitchFamily="34" charset="0"/>
                    <a:ea typeface="Cambria Math" panose="02040503050406030204" pitchFamily="18" charset="0"/>
                  </a:rPr>
                  <a:t>5</a:t>
                </a:r>
              </a:p>
              <a:p>
                <a:endParaRPr lang="fr-FR" sz="1500" dirty="0">
                  <a:latin typeface="Century Gothic" panose="020B0502020202020204" pitchFamily="34" charset="0"/>
                  <a:ea typeface="Cambria Math" panose="02040503050406030204" pitchFamily="18" charset="0"/>
                </a:endParaRPr>
              </a:p>
            </p:txBody>
          </p:sp>
        </p:grp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CCAAB8D5-EC0F-4E27-5467-B46DCF43C6E0}"/>
              </a:ext>
            </a:extLst>
          </p:cNvPr>
          <p:cNvGrpSpPr/>
          <p:nvPr/>
        </p:nvGrpSpPr>
        <p:grpSpPr>
          <a:xfrm>
            <a:off x="0" y="-333073"/>
            <a:ext cx="2615959" cy="1920402"/>
            <a:chOff x="0" y="-333073"/>
            <a:chExt cx="2615959" cy="1920402"/>
          </a:xfrm>
        </p:grpSpPr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BD5AC3F9-A6D5-5C24-6E18-491203E0A717}"/>
                </a:ext>
              </a:extLst>
            </p:cNvPr>
            <p:cNvGrpSpPr/>
            <p:nvPr/>
          </p:nvGrpSpPr>
          <p:grpSpPr>
            <a:xfrm>
              <a:off x="0" y="-283314"/>
              <a:ext cx="2181143" cy="1870643"/>
              <a:chOff x="0" y="-261940"/>
              <a:chExt cx="2181143" cy="1870643"/>
            </a:xfrm>
          </p:grpSpPr>
          <p:sp>
            <p:nvSpPr>
              <p:cNvPr id="17" name="Triangle isocèle 16">
                <a:extLst>
                  <a:ext uri="{FF2B5EF4-FFF2-40B4-BE49-F238E27FC236}">
                    <a16:creationId xmlns:a16="http://schemas.microsoft.com/office/drawing/2014/main" id="{659EAC46-B17F-DB3F-C1AA-61D22B372383}"/>
                  </a:ext>
                </a:extLst>
              </p:cNvPr>
              <p:cNvSpPr/>
              <p:nvPr/>
            </p:nvSpPr>
            <p:spPr>
              <a:xfrm rot="5400000">
                <a:off x="-70206" y="1140829"/>
                <a:ext cx="538080" cy="397668"/>
              </a:xfrm>
              <a:prstGeom prst="triangle">
                <a:avLst/>
              </a:prstGeom>
              <a:solidFill>
                <a:srgbClr val="0919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Triangle isocèle 17">
                <a:extLst>
                  <a:ext uri="{FF2B5EF4-FFF2-40B4-BE49-F238E27FC236}">
                    <a16:creationId xmlns:a16="http://schemas.microsoft.com/office/drawing/2014/main" id="{F2BD1701-9D02-D79A-AC71-13765F7D8273}"/>
                  </a:ext>
                </a:extLst>
              </p:cNvPr>
              <p:cNvSpPr/>
              <p:nvPr/>
            </p:nvSpPr>
            <p:spPr>
              <a:xfrm rot="16200000">
                <a:off x="-70206" y="874151"/>
                <a:ext cx="538080" cy="397668"/>
              </a:xfrm>
              <a:prstGeom prst="triangle">
                <a:avLst/>
              </a:prstGeom>
              <a:solidFill>
                <a:srgbClr val="F9CE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Triangle isocèle 18">
                <a:extLst>
                  <a:ext uri="{FF2B5EF4-FFF2-40B4-BE49-F238E27FC236}">
                    <a16:creationId xmlns:a16="http://schemas.microsoft.com/office/drawing/2014/main" id="{42C278DB-B883-6923-AB1B-B36A92353CCB}"/>
                  </a:ext>
                </a:extLst>
              </p:cNvPr>
              <p:cNvSpPr/>
              <p:nvPr/>
            </p:nvSpPr>
            <p:spPr>
              <a:xfrm rot="16200000">
                <a:off x="-70206" y="339246"/>
                <a:ext cx="538080" cy="397668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Triangle isocèle 19">
                <a:extLst>
                  <a:ext uri="{FF2B5EF4-FFF2-40B4-BE49-F238E27FC236}">
                    <a16:creationId xmlns:a16="http://schemas.microsoft.com/office/drawing/2014/main" id="{892140AD-F331-73E5-EB97-223DE4F85233}"/>
                  </a:ext>
                </a:extLst>
              </p:cNvPr>
              <p:cNvSpPr/>
              <p:nvPr/>
            </p:nvSpPr>
            <p:spPr>
              <a:xfrm rot="5400000">
                <a:off x="-70206" y="608286"/>
                <a:ext cx="538080" cy="397668"/>
              </a:xfrm>
              <a:prstGeom prst="triangle">
                <a:avLst/>
              </a:prstGeom>
              <a:solidFill>
                <a:srgbClr val="CC58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1" name="Triangle isocèle 20">
                <a:extLst>
                  <a:ext uri="{FF2B5EF4-FFF2-40B4-BE49-F238E27FC236}">
                    <a16:creationId xmlns:a16="http://schemas.microsoft.com/office/drawing/2014/main" id="{3B67F1EB-37E8-289C-2983-4EA18CFECF8B}"/>
                  </a:ext>
                </a:extLst>
              </p:cNvPr>
              <p:cNvSpPr/>
              <p:nvPr/>
            </p:nvSpPr>
            <p:spPr>
              <a:xfrm rot="5400000">
                <a:off x="-70206" y="75762"/>
                <a:ext cx="538080" cy="397668"/>
              </a:xfrm>
              <a:prstGeom prst="triangle">
                <a:avLst/>
              </a:prstGeom>
              <a:solidFill>
                <a:srgbClr val="0081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" name="Triangle isocèle 21">
                <a:extLst>
                  <a:ext uri="{FF2B5EF4-FFF2-40B4-BE49-F238E27FC236}">
                    <a16:creationId xmlns:a16="http://schemas.microsoft.com/office/drawing/2014/main" id="{FDA91E26-274B-16C1-60B6-D36F426A5D62}"/>
                  </a:ext>
                </a:extLst>
              </p:cNvPr>
              <p:cNvSpPr/>
              <p:nvPr/>
            </p:nvSpPr>
            <p:spPr>
              <a:xfrm rot="16200000">
                <a:off x="-70206" y="-191734"/>
                <a:ext cx="538080" cy="397668"/>
              </a:xfrm>
              <a:prstGeom prst="triangle">
                <a:avLst/>
              </a:prstGeom>
              <a:solidFill>
                <a:srgbClr val="0919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" name="Triangle isocèle 22">
                <a:extLst>
                  <a:ext uri="{FF2B5EF4-FFF2-40B4-BE49-F238E27FC236}">
                    <a16:creationId xmlns:a16="http://schemas.microsoft.com/office/drawing/2014/main" id="{7C0E48EB-209B-6829-771C-86BF5254818E}"/>
                  </a:ext>
                </a:extLst>
              </p:cNvPr>
              <p:cNvSpPr/>
              <p:nvPr/>
            </p:nvSpPr>
            <p:spPr>
              <a:xfrm rot="5400000">
                <a:off x="323379" y="874151"/>
                <a:ext cx="538080" cy="397668"/>
              </a:xfrm>
              <a:prstGeom prst="triangle">
                <a:avLst/>
              </a:prstGeom>
              <a:solidFill>
                <a:srgbClr val="0919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24" name="Triangle isocèle 23">
                <a:extLst>
                  <a:ext uri="{FF2B5EF4-FFF2-40B4-BE49-F238E27FC236}">
                    <a16:creationId xmlns:a16="http://schemas.microsoft.com/office/drawing/2014/main" id="{4C75ACEA-C694-3459-4138-66AE7744AF13}"/>
                  </a:ext>
                </a:extLst>
              </p:cNvPr>
              <p:cNvSpPr/>
              <p:nvPr/>
            </p:nvSpPr>
            <p:spPr>
              <a:xfrm rot="16200000">
                <a:off x="320089" y="605905"/>
                <a:ext cx="538080" cy="397668"/>
              </a:xfrm>
              <a:prstGeom prst="triangle">
                <a:avLst/>
              </a:prstGeom>
              <a:solidFill>
                <a:srgbClr val="0919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Triangle isocèle 24">
                <a:extLst>
                  <a:ext uri="{FF2B5EF4-FFF2-40B4-BE49-F238E27FC236}">
                    <a16:creationId xmlns:a16="http://schemas.microsoft.com/office/drawing/2014/main" id="{4C6AACB3-CB03-2184-9D8D-6325EFE448FA}"/>
                  </a:ext>
                </a:extLst>
              </p:cNvPr>
              <p:cNvSpPr/>
              <p:nvPr/>
            </p:nvSpPr>
            <p:spPr>
              <a:xfrm rot="5400000">
                <a:off x="325760" y="342124"/>
                <a:ext cx="538080" cy="397668"/>
              </a:xfrm>
              <a:prstGeom prst="triangle">
                <a:avLst/>
              </a:prstGeom>
              <a:solidFill>
                <a:srgbClr val="CC58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Triangle isocèle 25">
                <a:extLst>
                  <a:ext uri="{FF2B5EF4-FFF2-40B4-BE49-F238E27FC236}">
                    <a16:creationId xmlns:a16="http://schemas.microsoft.com/office/drawing/2014/main" id="{4EF606A4-7862-A3FC-724D-9AA630C0FCA8}"/>
                  </a:ext>
                </a:extLst>
              </p:cNvPr>
              <p:cNvSpPr/>
              <p:nvPr/>
            </p:nvSpPr>
            <p:spPr>
              <a:xfrm rot="5400000">
                <a:off x="717757" y="609079"/>
                <a:ext cx="538080" cy="397668"/>
              </a:xfrm>
              <a:prstGeom prst="triangle">
                <a:avLst/>
              </a:prstGeom>
              <a:solidFill>
                <a:srgbClr val="0081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Triangle isocèle 26">
                <a:extLst>
                  <a:ext uri="{FF2B5EF4-FFF2-40B4-BE49-F238E27FC236}">
                    <a16:creationId xmlns:a16="http://schemas.microsoft.com/office/drawing/2014/main" id="{0064E02C-B876-0CCE-AA7C-93DB9FE2FE9D}"/>
                  </a:ext>
                </a:extLst>
              </p:cNvPr>
              <p:cNvSpPr/>
              <p:nvPr/>
            </p:nvSpPr>
            <p:spPr>
              <a:xfrm rot="16200000">
                <a:off x="322261" y="80207"/>
                <a:ext cx="538080" cy="397668"/>
              </a:xfrm>
              <a:prstGeom prst="triangle">
                <a:avLst/>
              </a:prstGeom>
              <a:solidFill>
                <a:srgbClr val="CC58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Triangle isocèle 27">
                <a:extLst>
                  <a:ext uri="{FF2B5EF4-FFF2-40B4-BE49-F238E27FC236}">
                    <a16:creationId xmlns:a16="http://schemas.microsoft.com/office/drawing/2014/main" id="{2061B487-9A29-7366-7CCF-AC6B125A0D90}"/>
                  </a:ext>
                </a:extLst>
              </p:cNvPr>
              <p:cNvSpPr/>
              <p:nvPr/>
            </p:nvSpPr>
            <p:spPr>
              <a:xfrm rot="5400000">
                <a:off x="323283" y="-190421"/>
                <a:ext cx="538080" cy="397668"/>
              </a:xfrm>
              <a:prstGeom prst="triangle">
                <a:avLst/>
              </a:prstGeom>
              <a:solidFill>
                <a:srgbClr val="0919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Triangle isocèle 28">
                <a:extLst>
                  <a:ext uri="{FF2B5EF4-FFF2-40B4-BE49-F238E27FC236}">
                    <a16:creationId xmlns:a16="http://schemas.microsoft.com/office/drawing/2014/main" id="{3EC0365A-32DC-B936-AB29-7BCA43E1182E}"/>
                  </a:ext>
                </a:extLst>
              </p:cNvPr>
              <p:cNvSpPr/>
              <p:nvPr/>
            </p:nvSpPr>
            <p:spPr>
              <a:xfrm rot="8751296">
                <a:off x="857151" y="904148"/>
                <a:ext cx="478340" cy="397668"/>
              </a:xfrm>
              <a:prstGeom prst="triangle">
                <a:avLst/>
              </a:prstGeom>
              <a:solidFill>
                <a:srgbClr val="CC58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Triangle isocèle 29">
                <a:extLst>
                  <a:ext uri="{FF2B5EF4-FFF2-40B4-BE49-F238E27FC236}">
                    <a16:creationId xmlns:a16="http://schemas.microsoft.com/office/drawing/2014/main" id="{BF05E5A6-82B6-4C22-32CD-76CB2F78EF80}"/>
                  </a:ext>
                </a:extLst>
              </p:cNvPr>
              <p:cNvSpPr/>
              <p:nvPr/>
            </p:nvSpPr>
            <p:spPr>
              <a:xfrm rot="16200000">
                <a:off x="1263618" y="1202681"/>
                <a:ext cx="210790" cy="142875"/>
              </a:xfrm>
              <a:prstGeom prst="triangle">
                <a:avLst/>
              </a:prstGeom>
              <a:solidFill>
                <a:srgbClr val="CC58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Triangle isocèle 30">
                <a:extLst>
                  <a:ext uri="{FF2B5EF4-FFF2-40B4-BE49-F238E27FC236}">
                    <a16:creationId xmlns:a16="http://schemas.microsoft.com/office/drawing/2014/main" id="{CF3AE7E2-BB9B-2EDC-28AB-FAE13AFAC730}"/>
                  </a:ext>
                </a:extLst>
              </p:cNvPr>
              <p:cNvSpPr/>
              <p:nvPr/>
            </p:nvSpPr>
            <p:spPr>
              <a:xfrm rot="5400000">
                <a:off x="720138" y="78868"/>
                <a:ext cx="538080" cy="397668"/>
              </a:xfrm>
              <a:prstGeom prst="triangle">
                <a:avLst/>
              </a:prstGeom>
              <a:solidFill>
                <a:srgbClr val="0919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Triangle isocèle 31">
                <a:extLst>
                  <a:ext uri="{FF2B5EF4-FFF2-40B4-BE49-F238E27FC236}">
                    <a16:creationId xmlns:a16="http://schemas.microsoft.com/office/drawing/2014/main" id="{EFBDD23E-3183-68D2-0919-8A222AFD6D87}"/>
                  </a:ext>
                </a:extLst>
              </p:cNvPr>
              <p:cNvSpPr/>
              <p:nvPr/>
            </p:nvSpPr>
            <p:spPr>
              <a:xfrm rot="16200000">
                <a:off x="712116" y="346281"/>
                <a:ext cx="538080" cy="397668"/>
              </a:xfrm>
              <a:prstGeom prst="triangle">
                <a:avLst/>
              </a:prstGeom>
              <a:solidFill>
                <a:srgbClr val="0081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Triangle isocèle 32">
                <a:extLst>
                  <a:ext uri="{FF2B5EF4-FFF2-40B4-BE49-F238E27FC236}">
                    <a16:creationId xmlns:a16="http://schemas.microsoft.com/office/drawing/2014/main" id="{1B7DE4AD-CCB9-ACB8-4107-52DD2127D507}"/>
                  </a:ext>
                </a:extLst>
              </p:cNvPr>
              <p:cNvSpPr/>
              <p:nvPr/>
            </p:nvSpPr>
            <p:spPr>
              <a:xfrm rot="16200000">
                <a:off x="715959" y="-185908"/>
                <a:ext cx="538080" cy="397668"/>
              </a:xfrm>
              <a:prstGeom prst="triangle">
                <a:avLst/>
              </a:prstGeom>
              <a:solidFill>
                <a:srgbClr val="0919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4" name="Triangle isocèle 33">
                <a:extLst>
                  <a:ext uri="{FF2B5EF4-FFF2-40B4-BE49-F238E27FC236}">
                    <a16:creationId xmlns:a16="http://schemas.microsoft.com/office/drawing/2014/main" id="{141826E3-C5B7-2C67-F120-FF0FABB06A26}"/>
                  </a:ext>
                </a:extLst>
              </p:cNvPr>
              <p:cNvSpPr/>
              <p:nvPr/>
            </p:nvSpPr>
            <p:spPr>
              <a:xfrm rot="16200000">
                <a:off x="1104984" y="610605"/>
                <a:ext cx="538080" cy="397668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5" name="Triangle isocèle 34">
                <a:extLst>
                  <a:ext uri="{FF2B5EF4-FFF2-40B4-BE49-F238E27FC236}">
                    <a16:creationId xmlns:a16="http://schemas.microsoft.com/office/drawing/2014/main" id="{34D21111-5DC2-766B-D7BB-11732D8E684D}"/>
                  </a:ext>
                </a:extLst>
              </p:cNvPr>
              <p:cNvSpPr/>
              <p:nvPr/>
            </p:nvSpPr>
            <p:spPr>
              <a:xfrm rot="5400000">
                <a:off x="1110603" y="340039"/>
                <a:ext cx="538080" cy="397668"/>
              </a:xfrm>
              <a:prstGeom prst="triangle">
                <a:avLst/>
              </a:prstGeom>
              <a:solidFill>
                <a:srgbClr val="F9CE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36" name="Triangle isocèle 35">
                <a:extLst>
                  <a:ext uri="{FF2B5EF4-FFF2-40B4-BE49-F238E27FC236}">
                    <a16:creationId xmlns:a16="http://schemas.microsoft.com/office/drawing/2014/main" id="{77F5B218-FDCE-A6D2-18B5-7E77E375392A}"/>
                  </a:ext>
                </a:extLst>
              </p:cNvPr>
              <p:cNvSpPr/>
              <p:nvPr/>
            </p:nvSpPr>
            <p:spPr>
              <a:xfrm rot="16200000">
                <a:off x="2004311" y="203384"/>
                <a:ext cx="210790" cy="142875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Triangle isocèle 36">
                <a:extLst>
                  <a:ext uri="{FF2B5EF4-FFF2-40B4-BE49-F238E27FC236}">
                    <a16:creationId xmlns:a16="http://schemas.microsoft.com/office/drawing/2014/main" id="{C43D59A6-78E5-EBC9-DCC4-5E36089BAE7E}"/>
                  </a:ext>
                </a:extLst>
              </p:cNvPr>
              <p:cNvSpPr/>
              <p:nvPr/>
            </p:nvSpPr>
            <p:spPr>
              <a:xfrm rot="16200000">
                <a:off x="1105797" y="82573"/>
                <a:ext cx="538080" cy="397668"/>
              </a:xfrm>
              <a:prstGeom prst="triangle">
                <a:avLst/>
              </a:prstGeom>
              <a:solidFill>
                <a:srgbClr val="F9CE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Triangle isocèle 37">
                <a:extLst>
                  <a:ext uri="{FF2B5EF4-FFF2-40B4-BE49-F238E27FC236}">
                    <a16:creationId xmlns:a16="http://schemas.microsoft.com/office/drawing/2014/main" id="{A21F728E-0D94-3134-1CEA-E00DC0474C48}"/>
                  </a:ext>
                </a:extLst>
              </p:cNvPr>
              <p:cNvSpPr/>
              <p:nvPr/>
            </p:nvSpPr>
            <p:spPr>
              <a:xfrm rot="5400000">
                <a:off x="1502295" y="80227"/>
                <a:ext cx="538080" cy="397668"/>
              </a:xfrm>
              <a:prstGeom prst="triangle">
                <a:avLst/>
              </a:prstGeom>
              <a:solidFill>
                <a:srgbClr val="0081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39" name="Triangle isocèle 38">
                <a:extLst>
                  <a:ext uri="{FF2B5EF4-FFF2-40B4-BE49-F238E27FC236}">
                    <a16:creationId xmlns:a16="http://schemas.microsoft.com/office/drawing/2014/main" id="{0A41CA2D-6758-36D8-4A63-208874A04A6C}"/>
                  </a:ext>
                </a:extLst>
              </p:cNvPr>
              <p:cNvSpPr/>
              <p:nvPr/>
            </p:nvSpPr>
            <p:spPr>
              <a:xfrm rot="5400000">
                <a:off x="1601535" y="889497"/>
                <a:ext cx="210790" cy="142875"/>
              </a:xfrm>
              <a:prstGeom prst="triangle">
                <a:avLst/>
              </a:prstGeom>
              <a:solidFill>
                <a:srgbClr val="F9CE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22CAB38-CB14-FABA-A41B-8D6DC50E7EAF}"/>
                </a:ext>
              </a:extLst>
            </p:cNvPr>
            <p:cNvSpPr/>
            <p:nvPr/>
          </p:nvSpPr>
          <p:spPr>
            <a:xfrm rot="10800000">
              <a:off x="2155" y="-333073"/>
              <a:ext cx="2613804" cy="320387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0B88DC67-143E-3796-6600-4A17B4E71A3D}"/>
              </a:ext>
            </a:extLst>
          </p:cNvPr>
          <p:cNvGrpSpPr/>
          <p:nvPr/>
        </p:nvGrpSpPr>
        <p:grpSpPr>
          <a:xfrm>
            <a:off x="9587523" y="5248180"/>
            <a:ext cx="2613804" cy="1926212"/>
            <a:chOff x="9587523" y="5248180"/>
            <a:chExt cx="2613804" cy="1926212"/>
          </a:xfrm>
        </p:grpSpPr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1E8B0680-2DF6-58FB-4A38-5BA66EFE92FC}"/>
                </a:ext>
              </a:extLst>
            </p:cNvPr>
            <p:cNvGrpSpPr/>
            <p:nvPr/>
          </p:nvGrpSpPr>
          <p:grpSpPr>
            <a:xfrm rot="10800000">
              <a:off x="10010857" y="5248180"/>
              <a:ext cx="2181143" cy="1870643"/>
              <a:chOff x="0" y="-261940"/>
              <a:chExt cx="2181143" cy="1870643"/>
            </a:xfrm>
          </p:grpSpPr>
          <p:sp>
            <p:nvSpPr>
              <p:cNvPr id="43" name="Triangle isocèle 42">
                <a:extLst>
                  <a:ext uri="{FF2B5EF4-FFF2-40B4-BE49-F238E27FC236}">
                    <a16:creationId xmlns:a16="http://schemas.microsoft.com/office/drawing/2014/main" id="{0DA0928B-691D-9C7F-F9F4-A3C24906D72C}"/>
                  </a:ext>
                </a:extLst>
              </p:cNvPr>
              <p:cNvSpPr/>
              <p:nvPr/>
            </p:nvSpPr>
            <p:spPr>
              <a:xfrm rot="5400000">
                <a:off x="-70206" y="1140829"/>
                <a:ext cx="538080" cy="397668"/>
              </a:xfrm>
              <a:prstGeom prst="triangle">
                <a:avLst/>
              </a:prstGeom>
              <a:solidFill>
                <a:srgbClr val="0919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Triangle isocèle 43">
                <a:extLst>
                  <a:ext uri="{FF2B5EF4-FFF2-40B4-BE49-F238E27FC236}">
                    <a16:creationId xmlns:a16="http://schemas.microsoft.com/office/drawing/2014/main" id="{ED87EEF8-01FC-F9B5-A791-17463B02CA69}"/>
                  </a:ext>
                </a:extLst>
              </p:cNvPr>
              <p:cNvSpPr/>
              <p:nvPr/>
            </p:nvSpPr>
            <p:spPr>
              <a:xfrm rot="16200000">
                <a:off x="-70206" y="874151"/>
                <a:ext cx="538080" cy="397668"/>
              </a:xfrm>
              <a:prstGeom prst="triangle">
                <a:avLst/>
              </a:prstGeom>
              <a:solidFill>
                <a:srgbClr val="F9CE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5" name="Triangle isocèle 44">
                <a:extLst>
                  <a:ext uri="{FF2B5EF4-FFF2-40B4-BE49-F238E27FC236}">
                    <a16:creationId xmlns:a16="http://schemas.microsoft.com/office/drawing/2014/main" id="{381F1788-2F43-AC4C-3F7D-EF5E5713EE5D}"/>
                  </a:ext>
                </a:extLst>
              </p:cNvPr>
              <p:cNvSpPr/>
              <p:nvPr/>
            </p:nvSpPr>
            <p:spPr>
              <a:xfrm rot="16200000">
                <a:off x="-70206" y="339246"/>
                <a:ext cx="538080" cy="397668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6" name="Triangle isocèle 45">
                <a:extLst>
                  <a:ext uri="{FF2B5EF4-FFF2-40B4-BE49-F238E27FC236}">
                    <a16:creationId xmlns:a16="http://schemas.microsoft.com/office/drawing/2014/main" id="{F0E474F6-AB66-B61E-D99D-93436064197D}"/>
                  </a:ext>
                </a:extLst>
              </p:cNvPr>
              <p:cNvSpPr/>
              <p:nvPr/>
            </p:nvSpPr>
            <p:spPr>
              <a:xfrm rot="5400000">
                <a:off x="-70206" y="608286"/>
                <a:ext cx="538080" cy="397668"/>
              </a:xfrm>
              <a:prstGeom prst="triangle">
                <a:avLst/>
              </a:prstGeom>
              <a:solidFill>
                <a:srgbClr val="CC58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7" name="Triangle isocèle 46">
                <a:extLst>
                  <a:ext uri="{FF2B5EF4-FFF2-40B4-BE49-F238E27FC236}">
                    <a16:creationId xmlns:a16="http://schemas.microsoft.com/office/drawing/2014/main" id="{81D99226-0889-F1A6-D095-3DD4C30434E8}"/>
                  </a:ext>
                </a:extLst>
              </p:cNvPr>
              <p:cNvSpPr/>
              <p:nvPr/>
            </p:nvSpPr>
            <p:spPr>
              <a:xfrm rot="5400000">
                <a:off x="-70206" y="75762"/>
                <a:ext cx="538080" cy="397668"/>
              </a:xfrm>
              <a:prstGeom prst="triangle">
                <a:avLst/>
              </a:prstGeom>
              <a:solidFill>
                <a:srgbClr val="0081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8" name="Triangle isocèle 47">
                <a:extLst>
                  <a:ext uri="{FF2B5EF4-FFF2-40B4-BE49-F238E27FC236}">
                    <a16:creationId xmlns:a16="http://schemas.microsoft.com/office/drawing/2014/main" id="{C5710BDB-157C-74CA-616F-F25D2C008BAC}"/>
                  </a:ext>
                </a:extLst>
              </p:cNvPr>
              <p:cNvSpPr/>
              <p:nvPr/>
            </p:nvSpPr>
            <p:spPr>
              <a:xfrm rot="16200000">
                <a:off x="-70206" y="-191734"/>
                <a:ext cx="538080" cy="397668"/>
              </a:xfrm>
              <a:prstGeom prst="triangle">
                <a:avLst/>
              </a:prstGeom>
              <a:solidFill>
                <a:srgbClr val="0919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Triangle isocèle 48">
                <a:extLst>
                  <a:ext uri="{FF2B5EF4-FFF2-40B4-BE49-F238E27FC236}">
                    <a16:creationId xmlns:a16="http://schemas.microsoft.com/office/drawing/2014/main" id="{013FDCAB-4F27-740B-96A1-4215B783A027}"/>
                  </a:ext>
                </a:extLst>
              </p:cNvPr>
              <p:cNvSpPr/>
              <p:nvPr/>
            </p:nvSpPr>
            <p:spPr>
              <a:xfrm rot="5400000">
                <a:off x="323379" y="874151"/>
                <a:ext cx="538080" cy="397668"/>
              </a:xfrm>
              <a:prstGeom prst="triangle">
                <a:avLst/>
              </a:prstGeom>
              <a:solidFill>
                <a:srgbClr val="0919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0" name="Triangle isocèle 49">
                <a:extLst>
                  <a:ext uri="{FF2B5EF4-FFF2-40B4-BE49-F238E27FC236}">
                    <a16:creationId xmlns:a16="http://schemas.microsoft.com/office/drawing/2014/main" id="{EDC4D21D-9C90-C18E-F0E4-3C8716F55FEA}"/>
                  </a:ext>
                </a:extLst>
              </p:cNvPr>
              <p:cNvSpPr/>
              <p:nvPr/>
            </p:nvSpPr>
            <p:spPr>
              <a:xfrm rot="16200000">
                <a:off x="320089" y="605905"/>
                <a:ext cx="538080" cy="397668"/>
              </a:xfrm>
              <a:prstGeom prst="triangle">
                <a:avLst/>
              </a:prstGeom>
              <a:solidFill>
                <a:srgbClr val="0919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1" name="Triangle isocèle 50">
                <a:extLst>
                  <a:ext uri="{FF2B5EF4-FFF2-40B4-BE49-F238E27FC236}">
                    <a16:creationId xmlns:a16="http://schemas.microsoft.com/office/drawing/2014/main" id="{09A35818-8B3D-6DD3-544A-F9BEC4028624}"/>
                  </a:ext>
                </a:extLst>
              </p:cNvPr>
              <p:cNvSpPr/>
              <p:nvPr/>
            </p:nvSpPr>
            <p:spPr>
              <a:xfrm rot="5400000">
                <a:off x="325760" y="342124"/>
                <a:ext cx="538080" cy="397668"/>
              </a:xfrm>
              <a:prstGeom prst="triangle">
                <a:avLst/>
              </a:prstGeom>
              <a:solidFill>
                <a:srgbClr val="CC58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Triangle isocèle 51">
                <a:extLst>
                  <a:ext uri="{FF2B5EF4-FFF2-40B4-BE49-F238E27FC236}">
                    <a16:creationId xmlns:a16="http://schemas.microsoft.com/office/drawing/2014/main" id="{F50F69CC-1109-3112-2F7D-5A6C47D456AA}"/>
                  </a:ext>
                </a:extLst>
              </p:cNvPr>
              <p:cNvSpPr/>
              <p:nvPr/>
            </p:nvSpPr>
            <p:spPr>
              <a:xfrm rot="5400000">
                <a:off x="717757" y="609079"/>
                <a:ext cx="538080" cy="397668"/>
              </a:xfrm>
              <a:prstGeom prst="triangle">
                <a:avLst/>
              </a:prstGeom>
              <a:solidFill>
                <a:srgbClr val="0081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3" name="Triangle isocèle 52">
                <a:extLst>
                  <a:ext uri="{FF2B5EF4-FFF2-40B4-BE49-F238E27FC236}">
                    <a16:creationId xmlns:a16="http://schemas.microsoft.com/office/drawing/2014/main" id="{C16DF41E-FE59-9DDA-A657-1D41191E6E6A}"/>
                  </a:ext>
                </a:extLst>
              </p:cNvPr>
              <p:cNvSpPr/>
              <p:nvPr/>
            </p:nvSpPr>
            <p:spPr>
              <a:xfrm rot="16200000">
                <a:off x="322261" y="80207"/>
                <a:ext cx="538080" cy="397668"/>
              </a:xfrm>
              <a:prstGeom prst="triangle">
                <a:avLst/>
              </a:prstGeom>
              <a:solidFill>
                <a:srgbClr val="CC58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4" name="Triangle isocèle 53">
                <a:extLst>
                  <a:ext uri="{FF2B5EF4-FFF2-40B4-BE49-F238E27FC236}">
                    <a16:creationId xmlns:a16="http://schemas.microsoft.com/office/drawing/2014/main" id="{EDC86B91-5847-4936-DB35-875FEA954FBC}"/>
                  </a:ext>
                </a:extLst>
              </p:cNvPr>
              <p:cNvSpPr/>
              <p:nvPr/>
            </p:nvSpPr>
            <p:spPr>
              <a:xfrm rot="5400000">
                <a:off x="323283" y="-190421"/>
                <a:ext cx="538080" cy="397668"/>
              </a:xfrm>
              <a:prstGeom prst="triangle">
                <a:avLst/>
              </a:prstGeom>
              <a:solidFill>
                <a:srgbClr val="0919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5" name="Triangle isocèle 54">
                <a:extLst>
                  <a:ext uri="{FF2B5EF4-FFF2-40B4-BE49-F238E27FC236}">
                    <a16:creationId xmlns:a16="http://schemas.microsoft.com/office/drawing/2014/main" id="{B72CD7BF-CCA4-2F25-2270-9172534C2172}"/>
                  </a:ext>
                </a:extLst>
              </p:cNvPr>
              <p:cNvSpPr/>
              <p:nvPr/>
            </p:nvSpPr>
            <p:spPr>
              <a:xfrm rot="8751296">
                <a:off x="857151" y="904148"/>
                <a:ext cx="478340" cy="397668"/>
              </a:xfrm>
              <a:prstGeom prst="triangle">
                <a:avLst/>
              </a:prstGeom>
              <a:solidFill>
                <a:srgbClr val="CC58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6" name="Triangle isocèle 55">
                <a:extLst>
                  <a:ext uri="{FF2B5EF4-FFF2-40B4-BE49-F238E27FC236}">
                    <a16:creationId xmlns:a16="http://schemas.microsoft.com/office/drawing/2014/main" id="{0B030DFA-6A92-6F5C-70A0-4E0CDEC4BA3B}"/>
                  </a:ext>
                </a:extLst>
              </p:cNvPr>
              <p:cNvSpPr/>
              <p:nvPr/>
            </p:nvSpPr>
            <p:spPr>
              <a:xfrm rot="16200000">
                <a:off x="1263618" y="1202681"/>
                <a:ext cx="210790" cy="142875"/>
              </a:xfrm>
              <a:prstGeom prst="triangle">
                <a:avLst/>
              </a:prstGeom>
              <a:solidFill>
                <a:srgbClr val="CC58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7" name="Triangle isocèle 56">
                <a:extLst>
                  <a:ext uri="{FF2B5EF4-FFF2-40B4-BE49-F238E27FC236}">
                    <a16:creationId xmlns:a16="http://schemas.microsoft.com/office/drawing/2014/main" id="{7687C902-C57E-9BBB-7083-4C2BE994D8A8}"/>
                  </a:ext>
                </a:extLst>
              </p:cNvPr>
              <p:cNvSpPr/>
              <p:nvPr/>
            </p:nvSpPr>
            <p:spPr>
              <a:xfrm rot="5400000">
                <a:off x="720138" y="78868"/>
                <a:ext cx="538080" cy="397668"/>
              </a:xfrm>
              <a:prstGeom prst="triangle">
                <a:avLst/>
              </a:prstGeom>
              <a:solidFill>
                <a:srgbClr val="0919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8" name="Triangle isocèle 57">
                <a:extLst>
                  <a:ext uri="{FF2B5EF4-FFF2-40B4-BE49-F238E27FC236}">
                    <a16:creationId xmlns:a16="http://schemas.microsoft.com/office/drawing/2014/main" id="{E4371597-D2CB-D21D-934A-BB0B8E00AE09}"/>
                  </a:ext>
                </a:extLst>
              </p:cNvPr>
              <p:cNvSpPr/>
              <p:nvPr/>
            </p:nvSpPr>
            <p:spPr>
              <a:xfrm rot="16200000">
                <a:off x="712116" y="346281"/>
                <a:ext cx="538080" cy="397668"/>
              </a:xfrm>
              <a:prstGeom prst="triangle">
                <a:avLst/>
              </a:prstGeom>
              <a:solidFill>
                <a:srgbClr val="0081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9" name="Triangle isocèle 58">
                <a:extLst>
                  <a:ext uri="{FF2B5EF4-FFF2-40B4-BE49-F238E27FC236}">
                    <a16:creationId xmlns:a16="http://schemas.microsoft.com/office/drawing/2014/main" id="{5C770AF0-A126-5EDD-01E0-18818E79CD89}"/>
                  </a:ext>
                </a:extLst>
              </p:cNvPr>
              <p:cNvSpPr/>
              <p:nvPr/>
            </p:nvSpPr>
            <p:spPr>
              <a:xfrm rot="16200000">
                <a:off x="715959" y="-185908"/>
                <a:ext cx="538080" cy="397668"/>
              </a:xfrm>
              <a:prstGeom prst="triangle">
                <a:avLst/>
              </a:prstGeom>
              <a:solidFill>
                <a:srgbClr val="0919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0" name="Triangle isocèle 59">
                <a:extLst>
                  <a:ext uri="{FF2B5EF4-FFF2-40B4-BE49-F238E27FC236}">
                    <a16:creationId xmlns:a16="http://schemas.microsoft.com/office/drawing/2014/main" id="{DA7FA7F7-595F-7B26-B9BF-CFF2794A720D}"/>
                  </a:ext>
                </a:extLst>
              </p:cNvPr>
              <p:cNvSpPr/>
              <p:nvPr/>
            </p:nvSpPr>
            <p:spPr>
              <a:xfrm rot="16200000">
                <a:off x="1104984" y="610605"/>
                <a:ext cx="538080" cy="397668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1" name="Triangle isocèle 60">
                <a:extLst>
                  <a:ext uri="{FF2B5EF4-FFF2-40B4-BE49-F238E27FC236}">
                    <a16:creationId xmlns:a16="http://schemas.microsoft.com/office/drawing/2014/main" id="{6889687A-2F12-2FD2-6CE3-BE61CF63AB45}"/>
                  </a:ext>
                </a:extLst>
              </p:cNvPr>
              <p:cNvSpPr/>
              <p:nvPr/>
            </p:nvSpPr>
            <p:spPr>
              <a:xfrm rot="5400000">
                <a:off x="1110603" y="340039"/>
                <a:ext cx="538080" cy="397668"/>
              </a:xfrm>
              <a:prstGeom prst="triangle">
                <a:avLst/>
              </a:prstGeom>
              <a:solidFill>
                <a:srgbClr val="F9CE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62" name="Triangle isocèle 61">
                <a:extLst>
                  <a:ext uri="{FF2B5EF4-FFF2-40B4-BE49-F238E27FC236}">
                    <a16:creationId xmlns:a16="http://schemas.microsoft.com/office/drawing/2014/main" id="{7D219897-0721-6D23-9713-C0B70D56A9C2}"/>
                  </a:ext>
                </a:extLst>
              </p:cNvPr>
              <p:cNvSpPr/>
              <p:nvPr/>
            </p:nvSpPr>
            <p:spPr>
              <a:xfrm rot="16200000">
                <a:off x="2004311" y="203384"/>
                <a:ext cx="210790" cy="142875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3" name="Triangle isocèle 62">
                <a:extLst>
                  <a:ext uri="{FF2B5EF4-FFF2-40B4-BE49-F238E27FC236}">
                    <a16:creationId xmlns:a16="http://schemas.microsoft.com/office/drawing/2014/main" id="{9CEEEB1C-B592-938D-4DC2-CD4F6278B134}"/>
                  </a:ext>
                </a:extLst>
              </p:cNvPr>
              <p:cNvSpPr/>
              <p:nvPr/>
            </p:nvSpPr>
            <p:spPr>
              <a:xfrm rot="16200000">
                <a:off x="1105797" y="82573"/>
                <a:ext cx="538080" cy="397668"/>
              </a:xfrm>
              <a:prstGeom prst="triangle">
                <a:avLst/>
              </a:prstGeom>
              <a:solidFill>
                <a:srgbClr val="F9CE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4" name="Triangle isocèle 63">
                <a:extLst>
                  <a:ext uri="{FF2B5EF4-FFF2-40B4-BE49-F238E27FC236}">
                    <a16:creationId xmlns:a16="http://schemas.microsoft.com/office/drawing/2014/main" id="{4B9277A2-858B-5DA5-1811-525EB660D953}"/>
                  </a:ext>
                </a:extLst>
              </p:cNvPr>
              <p:cNvSpPr/>
              <p:nvPr/>
            </p:nvSpPr>
            <p:spPr>
              <a:xfrm rot="5400000">
                <a:off x="1502295" y="80227"/>
                <a:ext cx="538080" cy="397668"/>
              </a:xfrm>
              <a:prstGeom prst="triangle">
                <a:avLst/>
              </a:prstGeom>
              <a:solidFill>
                <a:srgbClr val="0081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65" name="Triangle isocèle 64">
                <a:extLst>
                  <a:ext uri="{FF2B5EF4-FFF2-40B4-BE49-F238E27FC236}">
                    <a16:creationId xmlns:a16="http://schemas.microsoft.com/office/drawing/2014/main" id="{CC927F2D-346B-0E81-55F8-CADF3262AC09}"/>
                  </a:ext>
                </a:extLst>
              </p:cNvPr>
              <p:cNvSpPr/>
              <p:nvPr/>
            </p:nvSpPr>
            <p:spPr>
              <a:xfrm rot="5400000">
                <a:off x="1601535" y="889497"/>
                <a:ext cx="210790" cy="142875"/>
              </a:xfrm>
              <a:prstGeom prst="triangle">
                <a:avLst/>
              </a:prstGeom>
              <a:solidFill>
                <a:srgbClr val="F9CE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DEF0305-4933-7A6B-3E8A-E5E9225903DE}"/>
                </a:ext>
              </a:extLst>
            </p:cNvPr>
            <p:cNvSpPr/>
            <p:nvPr/>
          </p:nvSpPr>
          <p:spPr>
            <a:xfrm rot="10800000">
              <a:off x="9587523" y="6854005"/>
              <a:ext cx="2613804" cy="320387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6" name="Ellipse 65">
            <a:extLst>
              <a:ext uri="{FF2B5EF4-FFF2-40B4-BE49-F238E27FC236}">
                <a16:creationId xmlns:a16="http://schemas.microsoft.com/office/drawing/2014/main" id="{D5161D48-ADA9-BB17-FABF-9C6A02D6F1E3}"/>
              </a:ext>
            </a:extLst>
          </p:cNvPr>
          <p:cNvSpPr/>
          <p:nvPr/>
        </p:nvSpPr>
        <p:spPr>
          <a:xfrm>
            <a:off x="11388334" y="34908"/>
            <a:ext cx="598303" cy="606056"/>
          </a:xfrm>
          <a:prstGeom prst="ellipse">
            <a:avLst/>
          </a:prstGeom>
          <a:noFill/>
          <a:ln w="9525">
            <a:solidFill>
              <a:srgbClr val="E6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D956D778-A0D8-A6E3-C7C2-0C1AB0D9D9A6}"/>
              </a:ext>
            </a:extLst>
          </p:cNvPr>
          <p:cNvSpPr/>
          <p:nvPr/>
        </p:nvSpPr>
        <p:spPr>
          <a:xfrm>
            <a:off x="11464533" y="111108"/>
            <a:ext cx="445903" cy="453656"/>
          </a:xfrm>
          <a:prstGeom prst="ellipse">
            <a:avLst/>
          </a:prstGeom>
          <a:noFill/>
          <a:ln w="9525">
            <a:solidFill>
              <a:srgbClr val="E6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5705FBCD-9030-CD3F-565E-1F6908D87C8D}"/>
              </a:ext>
            </a:extLst>
          </p:cNvPr>
          <p:cNvSpPr/>
          <p:nvPr/>
        </p:nvSpPr>
        <p:spPr>
          <a:xfrm>
            <a:off x="11540732" y="187308"/>
            <a:ext cx="293503" cy="301256"/>
          </a:xfrm>
          <a:prstGeom prst="ellipse">
            <a:avLst/>
          </a:prstGeom>
          <a:solidFill>
            <a:srgbClr val="E6C000"/>
          </a:solidFill>
          <a:ln w="9525">
            <a:solidFill>
              <a:srgbClr val="E6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AFD61CA1-4D0B-E2D8-C693-3D6AD33543F6}"/>
              </a:ext>
            </a:extLst>
          </p:cNvPr>
          <p:cNvSpPr txBox="1"/>
          <p:nvPr/>
        </p:nvSpPr>
        <p:spPr>
          <a:xfrm>
            <a:off x="198833" y="1542586"/>
            <a:ext cx="5756666" cy="371768"/>
          </a:xfrm>
          <a:prstGeom prst="rect">
            <a:avLst/>
          </a:prstGeom>
          <a:noFill/>
          <a:ln w="28575">
            <a:solidFill>
              <a:srgbClr val="E6C000"/>
            </a:solidFill>
            <a:prstDash val="sysDot"/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effectLst/>
                <a:latin typeface="Avenir Next LT Pro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 suis très </a:t>
            </a:r>
            <a:r>
              <a:rPr lang="fr-FR" b="1" dirty="0">
                <a:effectLst/>
                <a:latin typeface="Avenir Next LT Pro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satisfaite</a:t>
            </a:r>
            <a:r>
              <a:rPr lang="fr-FR" dirty="0">
                <a:effectLst/>
                <a:latin typeface="Avenir Next LT Pro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mon alternance à la CEMP </a:t>
            </a:r>
          </a:p>
        </p:txBody>
      </p:sp>
      <p:grpSp>
        <p:nvGrpSpPr>
          <p:cNvPr id="90" name="Groupe 89">
            <a:extLst>
              <a:ext uri="{FF2B5EF4-FFF2-40B4-BE49-F238E27FC236}">
                <a16:creationId xmlns:a16="http://schemas.microsoft.com/office/drawing/2014/main" id="{722AAE48-9602-D54E-4644-D38E0A76921C}"/>
              </a:ext>
            </a:extLst>
          </p:cNvPr>
          <p:cNvGrpSpPr/>
          <p:nvPr/>
        </p:nvGrpSpPr>
        <p:grpSpPr>
          <a:xfrm>
            <a:off x="4384677" y="2187859"/>
            <a:ext cx="5600808" cy="369332"/>
            <a:chOff x="4410048" y="2014871"/>
            <a:chExt cx="5600808" cy="369332"/>
          </a:xfrm>
        </p:grpSpPr>
        <p:cxnSp>
          <p:nvCxnSpPr>
            <p:cNvPr id="79" name="Connecteur droit 78">
              <a:extLst>
                <a:ext uri="{FF2B5EF4-FFF2-40B4-BE49-F238E27FC236}">
                  <a16:creationId xmlns:a16="http://schemas.microsoft.com/office/drawing/2014/main" id="{4272272D-2269-352B-37C5-085348105C3D}"/>
                </a:ext>
              </a:extLst>
            </p:cNvPr>
            <p:cNvCxnSpPr>
              <a:cxnSpLocks/>
            </p:cNvCxnSpPr>
            <p:nvPr/>
          </p:nvCxnSpPr>
          <p:spPr>
            <a:xfrm>
              <a:off x="4410048" y="2171629"/>
              <a:ext cx="524957" cy="0"/>
            </a:xfrm>
            <a:prstGeom prst="line">
              <a:avLst/>
            </a:prstGeom>
            <a:ln w="57150" cap="rnd" cmpd="sng">
              <a:solidFill>
                <a:srgbClr val="E6C000"/>
              </a:solidFill>
              <a:headEnd type="none"/>
              <a:tailEnd type="arrow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ZoneTexte 80">
              <a:extLst>
                <a:ext uri="{FF2B5EF4-FFF2-40B4-BE49-F238E27FC236}">
                  <a16:creationId xmlns:a16="http://schemas.microsoft.com/office/drawing/2014/main" id="{F2763064-0F6C-AB8C-7CCB-DE8EF720E53A}"/>
                </a:ext>
              </a:extLst>
            </p:cNvPr>
            <p:cNvSpPr txBox="1"/>
            <p:nvPr/>
          </p:nvSpPr>
          <p:spPr>
            <a:xfrm>
              <a:off x="5026794" y="2014871"/>
              <a:ext cx="49840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b="1" dirty="0"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Appliquer</a:t>
              </a:r>
              <a:r>
                <a:rPr lang="fr-FR" dirty="0"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fr-FR" dirty="0"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les méthode apprises à l’INSA</a:t>
              </a:r>
              <a:endParaRPr lang="fr-FR" dirty="0"/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1A87BD91-85F7-91E4-6B8E-8A382364707C}"/>
              </a:ext>
            </a:extLst>
          </p:cNvPr>
          <p:cNvSpPr/>
          <p:nvPr/>
        </p:nvSpPr>
        <p:spPr>
          <a:xfrm>
            <a:off x="272225" y="2244772"/>
            <a:ext cx="153536" cy="3775931"/>
          </a:xfrm>
          <a:prstGeom prst="rect">
            <a:avLst/>
          </a:prstGeom>
          <a:solidFill>
            <a:srgbClr val="E6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5" name="Groupe 94">
            <a:extLst>
              <a:ext uri="{FF2B5EF4-FFF2-40B4-BE49-F238E27FC236}">
                <a16:creationId xmlns:a16="http://schemas.microsoft.com/office/drawing/2014/main" id="{CFB17DF0-DFA8-2FAA-0B93-7C83EEDD7A86}"/>
              </a:ext>
            </a:extLst>
          </p:cNvPr>
          <p:cNvGrpSpPr/>
          <p:nvPr/>
        </p:nvGrpSpPr>
        <p:grpSpPr>
          <a:xfrm>
            <a:off x="217600" y="2367958"/>
            <a:ext cx="4176520" cy="371768"/>
            <a:chOff x="233528" y="2171629"/>
            <a:chExt cx="4176520" cy="371768"/>
          </a:xfrm>
        </p:grpSpPr>
        <p:sp>
          <p:nvSpPr>
            <p:cNvPr id="72" name="ZoneTexte 71">
              <a:extLst>
                <a:ext uri="{FF2B5EF4-FFF2-40B4-BE49-F238E27FC236}">
                  <a16:creationId xmlns:a16="http://schemas.microsoft.com/office/drawing/2014/main" id="{D207A4E8-A386-3FC3-A16B-BA09FF36ED7C}"/>
                </a:ext>
              </a:extLst>
            </p:cNvPr>
            <p:cNvSpPr txBox="1"/>
            <p:nvPr/>
          </p:nvSpPr>
          <p:spPr>
            <a:xfrm>
              <a:off x="589129" y="2171629"/>
              <a:ext cx="3820919" cy="3717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ct val="107000"/>
                </a:lnSpc>
              </a:pPr>
              <a:r>
                <a:rPr lang="fr-FR" dirty="0"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Travail sur des </a:t>
              </a:r>
              <a:r>
                <a:rPr lang="fr-FR" b="1" dirty="0"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projets très variés</a:t>
              </a:r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1D957CDD-043D-9211-14EC-5ED169C456CD}"/>
                </a:ext>
              </a:extLst>
            </p:cNvPr>
            <p:cNvSpPr/>
            <p:nvPr/>
          </p:nvSpPr>
          <p:spPr>
            <a:xfrm>
              <a:off x="233528" y="2242354"/>
              <a:ext cx="261841" cy="276999"/>
            </a:xfrm>
            <a:prstGeom prst="ellipse">
              <a:avLst/>
            </a:prstGeom>
            <a:solidFill>
              <a:srgbClr val="E6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</p:grpSp>
      <p:grpSp>
        <p:nvGrpSpPr>
          <p:cNvPr id="94" name="Groupe 93">
            <a:extLst>
              <a:ext uri="{FF2B5EF4-FFF2-40B4-BE49-F238E27FC236}">
                <a16:creationId xmlns:a16="http://schemas.microsoft.com/office/drawing/2014/main" id="{739FC17F-52D0-6943-6C5E-4DF22F45ABB3}"/>
              </a:ext>
            </a:extLst>
          </p:cNvPr>
          <p:cNvGrpSpPr/>
          <p:nvPr/>
        </p:nvGrpSpPr>
        <p:grpSpPr>
          <a:xfrm>
            <a:off x="4384676" y="2553842"/>
            <a:ext cx="3882946" cy="369332"/>
            <a:chOff x="4410047" y="2380854"/>
            <a:chExt cx="3882946" cy="369332"/>
          </a:xfrm>
        </p:grpSpPr>
        <p:sp>
          <p:nvSpPr>
            <p:cNvPr id="83" name="ZoneTexte 82">
              <a:extLst>
                <a:ext uri="{FF2B5EF4-FFF2-40B4-BE49-F238E27FC236}">
                  <a16:creationId xmlns:a16="http://schemas.microsoft.com/office/drawing/2014/main" id="{E3BF9061-01A4-5587-53F8-B779706BBE3A}"/>
                </a:ext>
              </a:extLst>
            </p:cNvPr>
            <p:cNvSpPr txBox="1"/>
            <p:nvPr/>
          </p:nvSpPr>
          <p:spPr>
            <a:xfrm>
              <a:off x="5025729" y="2380854"/>
              <a:ext cx="32672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b="1" dirty="0"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fr-FR" b="1" dirty="0"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pprendre</a:t>
              </a:r>
              <a:r>
                <a:rPr lang="fr-FR" dirty="0"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énormément</a:t>
              </a:r>
              <a:endParaRPr lang="fr-FR" dirty="0"/>
            </a:p>
          </p:txBody>
        </p:sp>
        <p:cxnSp>
          <p:nvCxnSpPr>
            <p:cNvPr id="91" name="Connecteur droit 90">
              <a:extLst>
                <a:ext uri="{FF2B5EF4-FFF2-40B4-BE49-F238E27FC236}">
                  <a16:creationId xmlns:a16="http://schemas.microsoft.com/office/drawing/2014/main" id="{EC3BFB0D-C6D8-DA97-D253-E71955DAEA7B}"/>
                </a:ext>
              </a:extLst>
            </p:cNvPr>
            <p:cNvCxnSpPr>
              <a:cxnSpLocks/>
            </p:cNvCxnSpPr>
            <p:nvPr/>
          </p:nvCxnSpPr>
          <p:spPr>
            <a:xfrm>
              <a:off x="4410047" y="2565520"/>
              <a:ext cx="524957" cy="0"/>
            </a:xfrm>
            <a:prstGeom prst="line">
              <a:avLst/>
            </a:prstGeom>
            <a:ln w="57150" cap="rnd" cmpd="sng">
              <a:solidFill>
                <a:srgbClr val="E6C000"/>
              </a:solidFill>
              <a:headEnd type="none"/>
              <a:tailEnd type="arrow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e 100">
            <a:extLst>
              <a:ext uri="{FF2B5EF4-FFF2-40B4-BE49-F238E27FC236}">
                <a16:creationId xmlns:a16="http://schemas.microsoft.com/office/drawing/2014/main" id="{A12037F7-D3D5-9CD9-B31D-5E25F6560CB1}"/>
              </a:ext>
            </a:extLst>
          </p:cNvPr>
          <p:cNvGrpSpPr/>
          <p:nvPr/>
        </p:nvGrpSpPr>
        <p:grpSpPr>
          <a:xfrm>
            <a:off x="231151" y="3205538"/>
            <a:ext cx="3092129" cy="371768"/>
            <a:chOff x="217600" y="2894312"/>
            <a:chExt cx="3092129" cy="371768"/>
          </a:xfrm>
        </p:grpSpPr>
        <p:sp>
          <p:nvSpPr>
            <p:cNvPr id="74" name="ZoneTexte 73">
              <a:extLst>
                <a:ext uri="{FF2B5EF4-FFF2-40B4-BE49-F238E27FC236}">
                  <a16:creationId xmlns:a16="http://schemas.microsoft.com/office/drawing/2014/main" id="{8F5F1A27-50FF-9808-1AE5-0D6326AC1FEF}"/>
                </a:ext>
              </a:extLst>
            </p:cNvPr>
            <p:cNvSpPr txBox="1"/>
            <p:nvPr/>
          </p:nvSpPr>
          <p:spPr>
            <a:xfrm>
              <a:off x="654962" y="2894312"/>
              <a:ext cx="2654767" cy="3717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ct val="107000"/>
                </a:lnSpc>
              </a:pPr>
              <a:r>
                <a:rPr lang="fr-FR" dirty="0"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Travail </a:t>
              </a:r>
              <a:r>
                <a:rPr lang="fr-FR" dirty="0"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en </a:t>
              </a:r>
              <a:r>
                <a:rPr lang="fr-FR" b="1" dirty="0"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autonomie</a:t>
              </a:r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ACCDE374-CCD8-ADDC-F22E-FC361621FEB1}"/>
                </a:ext>
              </a:extLst>
            </p:cNvPr>
            <p:cNvSpPr/>
            <p:nvPr/>
          </p:nvSpPr>
          <p:spPr>
            <a:xfrm>
              <a:off x="217600" y="2910248"/>
              <a:ext cx="261841" cy="276999"/>
            </a:xfrm>
            <a:prstGeom prst="ellipse">
              <a:avLst/>
            </a:prstGeom>
            <a:solidFill>
              <a:srgbClr val="E6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</p:grpSp>
      <p:grpSp>
        <p:nvGrpSpPr>
          <p:cNvPr id="100" name="Groupe 99">
            <a:extLst>
              <a:ext uri="{FF2B5EF4-FFF2-40B4-BE49-F238E27FC236}">
                <a16:creationId xmlns:a16="http://schemas.microsoft.com/office/drawing/2014/main" id="{D2B36005-EBC3-BF0F-6C4D-5C10562FBD1B}"/>
              </a:ext>
            </a:extLst>
          </p:cNvPr>
          <p:cNvGrpSpPr/>
          <p:nvPr/>
        </p:nvGrpSpPr>
        <p:grpSpPr>
          <a:xfrm>
            <a:off x="3262084" y="3230611"/>
            <a:ext cx="6557731" cy="646331"/>
            <a:chOff x="3262084" y="3070955"/>
            <a:chExt cx="6557731" cy="646331"/>
          </a:xfrm>
        </p:grpSpPr>
        <p:sp>
          <p:nvSpPr>
            <p:cNvPr id="85" name="ZoneTexte 84">
              <a:extLst>
                <a:ext uri="{FF2B5EF4-FFF2-40B4-BE49-F238E27FC236}">
                  <a16:creationId xmlns:a16="http://schemas.microsoft.com/office/drawing/2014/main" id="{2259034C-BCD0-CBAF-161E-87E25558D3E5}"/>
                </a:ext>
              </a:extLst>
            </p:cNvPr>
            <p:cNvSpPr txBox="1"/>
            <p:nvPr/>
          </p:nvSpPr>
          <p:spPr>
            <a:xfrm>
              <a:off x="3962320" y="3070955"/>
              <a:ext cx="585749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b="1" dirty="0"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</a:t>
              </a:r>
              <a:r>
                <a:rPr lang="fr-FR" b="1" dirty="0"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rendre confiance </a:t>
              </a:r>
              <a:r>
                <a:rPr lang="fr-FR" dirty="0"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en mes capacités </a:t>
              </a:r>
            </a:p>
            <a:p>
              <a:r>
                <a:rPr lang="fr-FR" i="1" dirty="0">
                  <a:solidFill>
                    <a:schemeClr val="bg1">
                      <a:lumMod val="50000"/>
                    </a:schemeClr>
                  </a:solidFill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(Rechercher l’information, Solutions qui fonctionnent) </a:t>
              </a:r>
              <a:endParaRPr lang="fr-FR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99" name="Connecteur droit 98">
              <a:extLst>
                <a:ext uri="{FF2B5EF4-FFF2-40B4-BE49-F238E27FC236}">
                  <a16:creationId xmlns:a16="http://schemas.microsoft.com/office/drawing/2014/main" id="{60ECC7CB-0A47-0C90-4C32-BFB4CF01F53A}"/>
                </a:ext>
              </a:extLst>
            </p:cNvPr>
            <p:cNvCxnSpPr>
              <a:cxnSpLocks/>
            </p:cNvCxnSpPr>
            <p:nvPr/>
          </p:nvCxnSpPr>
          <p:spPr>
            <a:xfrm>
              <a:off x="3262084" y="3231766"/>
              <a:ext cx="524957" cy="0"/>
            </a:xfrm>
            <a:prstGeom prst="line">
              <a:avLst/>
            </a:prstGeom>
            <a:ln w="57150" cap="rnd" cmpd="sng">
              <a:solidFill>
                <a:srgbClr val="E6C000"/>
              </a:solidFill>
              <a:headEnd type="none"/>
              <a:tailEnd type="arrow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B2EA9CB5-12C1-F832-B500-36A576C5E417}"/>
              </a:ext>
            </a:extLst>
          </p:cNvPr>
          <p:cNvGrpSpPr/>
          <p:nvPr/>
        </p:nvGrpSpPr>
        <p:grpSpPr>
          <a:xfrm>
            <a:off x="231150" y="4016573"/>
            <a:ext cx="4769208" cy="369332"/>
            <a:chOff x="231150" y="3856917"/>
            <a:chExt cx="4769208" cy="369332"/>
          </a:xfrm>
        </p:grpSpPr>
        <p:sp>
          <p:nvSpPr>
            <p:cNvPr id="87" name="ZoneTexte 86">
              <a:extLst>
                <a:ext uri="{FF2B5EF4-FFF2-40B4-BE49-F238E27FC236}">
                  <a16:creationId xmlns:a16="http://schemas.microsoft.com/office/drawing/2014/main" id="{BA77B9AE-053A-CFAB-2817-3D164A15E8B8}"/>
                </a:ext>
              </a:extLst>
            </p:cNvPr>
            <p:cNvSpPr txBox="1"/>
            <p:nvPr/>
          </p:nvSpPr>
          <p:spPr>
            <a:xfrm>
              <a:off x="685393" y="3856917"/>
              <a:ext cx="43149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J’aurai apprécié de travailler en équipe</a:t>
              </a:r>
              <a:endParaRPr lang="fr-FR" dirty="0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B4C5C244-64D1-E5A1-E179-48AE59177726}"/>
                </a:ext>
              </a:extLst>
            </p:cNvPr>
            <p:cNvSpPr/>
            <p:nvPr/>
          </p:nvSpPr>
          <p:spPr>
            <a:xfrm>
              <a:off x="231150" y="3903083"/>
              <a:ext cx="261841" cy="276999"/>
            </a:xfrm>
            <a:prstGeom prst="ellipse">
              <a:avLst/>
            </a:prstGeom>
            <a:solidFill>
              <a:srgbClr val="E6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</p:grpSp>
      <p:grpSp>
        <p:nvGrpSpPr>
          <p:cNvPr id="105" name="Groupe 104">
            <a:extLst>
              <a:ext uri="{FF2B5EF4-FFF2-40B4-BE49-F238E27FC236}">
                <a16:creationId xmlns:a16="http://schemas.microsoft.com/office/drawing/2014/main" id="{3E40B4FC-3221-0EC7-B208-DA7568462C46}"/>
              </a:ext>
            </a:extLst>
          </p:cNvPr>
          <p:cNvGrpSpPr/>
          <p:nvPr/>
        </p:nvGrpSpPr>
        <p:grpSpPr>
          <a:xfrm>
            <a:off x="213479" y="4729640"/>
            <a:ext cx="10562449" cy="371768"/>
            <a:chOff x="251579" y="4569984"/>
            <a:chExt cx="10562449" cy="371768"/>
          </a:xfrm>
        </p:grpSpPr>
        <p:sp>
          <p:nvSpPr>
            <p:cNvPr id="76" name="ZoneTexte 75">
              <a:extLst>
                <a:ext uri="{FF2B5EF4-FFF2-40B4-BE49-F238E27FC236}">
                  <a16:creationId xmlns:a16="http://schemas.microsoft.com/office/drawing/2014/main" id="{467437F7-9D0F-B715-7971-A00DE99780FA}"/>
                </a:ext>
              </a:extLst>
            </p:cNvPr>
            <p:cNvSpPr txBox="1"/>
            <p:nvPr/>
          </p:nvSpPr>
          <p:spPr>
            <a:xfrm>
              <a:off x="668513" y="4569984"/>
              <a:ext cx="10145515" cy="3717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ct val="107000"/>
                </a:lnSpc>
              </a:pPr>
              <a:r>
                <a:rPr lang="fr-FR" dirty="0"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J’ai vu le fonctionnement </a:t>
              </a:r>
              <a:r>
                <a:rPr lang="fr-FR" dirty="0"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d’une </a:t>
              </a:r>
              <a:r>
                <a:rPr lang="fr-FR" b="1" dirty="0"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grande entreprise </a:t>
              </a:r>
              <a:r>
                <a:rPr lang="fr-FR" dirty="0"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tout en étant dans un </a:t>
              </a:r>
              <a:r>
                <a:rPr lang="fr-FR" b="1" dirty="0"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petit service </a:t>
              </a:r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00A10D72-BC1F-C76C-2841-7DCEFAE71C95}"/>
                </a:ext>
              </a:extLst>
            </p:cNvPr>
            <p:cNvSpPr/>
            <p:nvPr/>
          </p:nvSpPr>
          <p:spPr>
            <a:xfrm>
              <a:off x="251579" y="4605848"/>
              <a:ext cx="261841" cy="276999"/>
            </a:xfrm>
            <a:prstGeom prst="ellipse">
              <a:avLst/>
            </a:prstGeom>
            <a:solidFill>
              <a:srgbClr val="E6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</p:grpSp>
      <p:grpSp>
        <p:nvGrpSpPr>
          <p:cNvPr id="107" name="Groupe 106">
            <a:extLst>
              <a:ext uri="{FF2B5EF4-FFF2-40B4-BE49-F238E27FC236}">
                <a16:creationId xmlns:a16="http://schemas.microsoft.com/office/drawing/2014/main" id="{3DD29610-808C-1ACE-B80B-149669645ACF}"/>
              </a:ext>
            </a:extLst>
          </p:cNvPr>
          <p:cNvGrpSpPr/>
          <p:nvPr/>
        </p:nvGrpSpPr>
        <p:grpSpPr>
          <a:xfrm>
            <a:off x="213479" y="5491228"/>
            <a:ext cx="8912876" cy="668132"/>
            <a:chOff x="251579" y="5331572"/>
            <a:chExt cx="8912876" cy="668132"/>
          </a:xfrm>
        </p:grpSpPr>
        <p:sp>
          <p:nvSpPr>
            <p:cNvPr id="78" name="ZoneTexte 77">
              <a:extLst>
                <a:ext uri="{FF2B5EF4-FFF2-40B4-BE49-F238E27FC236}">
                  <a16:creationId xmlns:a16="http://schemas.microsoft.com/office/drawing/2014/main" id="{0C7CB460-4377-B063-D2AB-198967493E30}"/>
                </a:ext>
              </a:extLst>
            </p:cNvPr>
            <p:cNvSpPr txBox="1"/>
            <p:nvPr/>
          </p:nvSpPr>
          <p:spPr>
            <a:xfrm>
              <a:off x="706167" y="5331572"/>
              <a:ext cx="8458288" cy="6681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ct val="107000"/>
                </a:lnSpc>
                <a:spcAft>
                  <a:spcPts val="800"/>
                </a:spcAft>
              </a:pPr>
              <a:r>
                <a:rPr lang="fr-FR" dirty="0"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Travailler dans une entreprise avec </a:t>
              </a:r>
              <a:r>
                <a:rPr lang="fr-FR" b="1" dirty="0"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davantage de moyens en Data Science</a:t>
              </a:r>
              <a:r>
                <a:rPr lang="fr-FR" dirty="0"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en </a:t>
              </a:r>
              <a:r>
                <a:rPr lang="fr-FR" b="1" dirty="0"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R&amp;D</a:t>
              </a:r>
              <a:r>
                <a:rPr lang="fr-FR" dirty="0"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ou en </a:t>
              </a:r>
              <a:r>
                <a:rPr lang="fr-FR" b="1" dirty="0"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recherche</a:t>
              </a:r>
              <a:r>
                <a:rPr lang="fr-FR" dirty="0"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</a:t>
              </a:r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692F66DA-8CD8-D906-77CC-2B54AAD2B21C}"/>
                </a:ext>
              </a:extLst>
            </p:cNvPr>
            <p:cNvSpPr/>
            <p:nvPr/>
          </p:nvSpPr>
          <p:spPr>
            <a:xfrm>
              <a:off x="251579" y="5388639"/>
              <a:ext cx="261841" cy="276999"/>
            </a:xfrm>
            <a:prstGeom prst="ellipse">
              <a:avLst/>
            </a:prstGeom>
            <a:solidFill>
              <a:srgbClr val="E6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</p:grpSp>
      <p:sp>
        <p:nvSpPr>
          <p:cNvPr id="108" name="ZoneTexte 107">
            <a:extLst>
              <a:ext uri="{FF2B5EF4-FFF2-40B4-BE49-F238E27FC236}">
                <a16:creationId xmlns:a16="http://schemas.microsoft.com/office/drawing/2014/main" id="{FD0BE7A7-9133-8BA7-B37F-458016C92C4B}"/>
              </a:ext>
            </a:extLst>
          </p:cNvPr>
          <p:cNvSpPr txBox="1"/>
          <p:nvPr/>
        </p:nvSpPr>
        <p:spPr>
          <a:xfrm>
            <a:off x="11643762" y="6502791"/>
            <a:ext cx="524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b="1" dirty="0">
                <a:solidFill>
                  <a:schemeClr val="bg1"/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408338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2F4F5AD4-3BB3-4F89-9DA3-DC4C3729451F}"/>
              </a:ext>
            </a:extLst>
          </p:cNvPr>
          <p:cNvSpPr/>
          <p:nvPr/>
        </p:nvSpPr>
        <p:spPr>
          <a:xfrm>
            <a:off x="0" y="3338844"/>
            <a:ext cx="12192000" cy="77067"/>
          </a:xfrm>
          <a:prstGeom prst="rect">
            <a:avLst/>
          </a:prstGeom>
          <a:solidFill>
            <a:srgbClr val="DBE1E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804D01C-B034-4D95-9AD7-D4F5BF9AF5CA}"/>
              </a:ext>
            </a:extLst>
          </p:cNvPr>
          <p:cNvSpPr/>
          <p:nvPr/>
        </p:nvSpPr>
        <p:spPr>
          <a:xfrm>
            <a:off x="0" y="3645196"/>
            <a:ext cx="12192000" cy="545145"/>
          </a:xfrm>
          <a:prstGeom prst="rect">
            <a:avLst/>
          </a:prstGeom>
          <a:solidFill>
            <a:srgbClr val="DBE1E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5BBC158C-BC26-4F3A-B292-7050B4F6DAE3}"/>
              </a:ext>
            </a:extLst>
          </p:cNvPr>
          <p:cNvCxnSpPr/>
          <p:nvPr/>
        </p:nvCxnSpPr>
        <p:spPr>
          <a:xfrm>
            <a:off x="0" y="3505200"/>
            <a:ext cx="12192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AE730BE6-E2BE-4883-97E4-EB0F39892BDC}"/>
              </a:ext>
            </a:extLst>
          </p:cNvPr>
          <p:cNvGrpSpPr/>
          <p:nvPr/>
        </p:nvGrpSpPr>
        <p:grpSpPr>
          <a:xfrm>
            <a:off x="5412418" y="3194487"/>
            <a:ext cx="598303" cy="1654288"/>
            <a:chOff x="1492471" y="3191540"/>
            <a:chExt cx="598303" cy="1654288"/>
          </a:xfrm>
        </p:grpSpPr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3A2CAC7B-486B-4F51-B2B2-A09D3765C911}"/>
                </a:ext>
              </a:extLst>
            </p:cNvPr>
            <p:cNvSpPr/>
            <p:nvPr/>
          </p:nvSpPr>
          <p:spPr>
            <a:xfrm>
              <a:off x="1492471" y="3191540"/>
              <a:ext cx="598303" cy="606056"/>
            </a:xfrm>
            <a:prstGeom prst="ellipse">
              <a:avLst/>
            </a:prstGeom>
            <a:noFill/>
            <a:ln w="9525">
              <a:solidFill>
                <a:srgbClr val="CC58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5F6062"/>
                </a:solidFill>
              </a:endParaRPr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AC4F15E1-6895-4173-9EE3-85896D0E542F}"/>
                </a:ext>
              </a:extLst>
            </p:cNvPr>
            <p:cNvSpPr/>
            <p:nvPr/>
          </p:nvSpPr>
          <p:spPr>
            <a:xfrm>
              <a:off x="1568670" y="3267740"/>
              <a:ext cx="445903" cy="453656"/>
            </a:xfrm>
            <a:prstGeom prst="ellipse">
              <a:avLst/>
            </a:prstGeom>
            <a:noFill/>
            <a:ln w="9525">
              <a:solidFill>
                <a:srgbClr val="CC58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5F6062"/>
                </a:solidFill>
              </a:endParaRPr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EC5351DD-0DF1-47D0-9AB7-BAFEED412F0C}"/>
                </a:ext>
              </a:extLst>
            </p:cNvPr>
            <p:cNvSpPr/>
            <p:nvPr/>
          </p:nvSpPr>
          <p:spPr>
            <a:xfrm>
              <a:off x="1644869" y="3343940"/>
              <a:ext cx="293503" cy="301256"/>
            </a:xfrm>
            <a:prstGeom prst="ellipse">
              <a:avLst/>
            </a:prstGeom>
            <a:solidFill>
              <a:srgbClr val="CC5856"/>
            </a:solidFill>
            <a:ln w="9525">
              <a:solidFill>
                <a:srgbClr val="CC58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5F6062"/>
                </a:solidFill>
              </a:endParaRPr>
            </a:p>
          </p:txBody>
        </p:sp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03B1B09C-5D69-49E1-AE44-BE7566102AD0}"/>
                </a:ext>
              </a:extLst>
            </p:cNvPr>
            <p:cNvCxnSpPr>
              <a:stCxn id="60" idx="4"/>
            </p:cNvCxnSpPr>
            <p:nvPr/>
          </p:nvCxnSpPr>
          <p:spPr>
            <a:xfrm flipH="1">
              <a:off x="1791620" y="3645196"/>
              <a:ext cx="1" cy="1130595"/>
            </a:xfrm>
            <a:prstGeom prst="line">
              <a:avLst/>
            </a:prstGeom>
            <a:ln>
              <a:solidFill>
                <a:srgbClr val="CC58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72163700-34AF-40CD-827C-3A3686F4FB33}"/>
                </a:ext>
              </a:extLst>
            </p:cNvPr>
            <p:cNvSpPr/>
            <p:nvPr/>
          </p:nvSpPr>
          <p:spPr>
            <a:xfrm>
              <a:off x="1750942" y="4766857"/>
              <a:ext cx="81355" cy="78971"/>
            </a:xfrm>
            <a:prstGeom prst="ellipse">
              <a:avLst/>
            </a:prstGeom>
            <a:solidFill>
              <a:srgbClr val="CC5856"/>
            </a:solidFill>
            <a:ln w="9525">
              <a:solidFill>
                <a:srgbClr val="CC58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5F6062"/>
                </a:solidFill>
              </a:endParaRP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A93DAAB4-B203-701D-DD34-886DFCF368DA}"/>
              </a:ext>
            </a:extLst>
          </p:cNvPr>
          <p:cNvGrpSpPr/>
          <p:nvPr/>
        </p:nvGrpSpPr>
        <p:grpSpPr>
          <a:xfrm>
            <a:off x="3245997" y="2164385"/>
            <a:ext cx="598303" cy="1636158"/>
            <a:chOff x="3873018" y="2164385"/>
            <a:chExt cx="598303" cy="1636158"/>
          </a:xfrm>
        </p:grpSpPr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DECDC0CC-FC92-4844-AA90-D03DA1E6DD63}"/>
                </a:ext>
              </a:extLst>
            </p:cNvPr>
            <p:cNvSpPr/>
            <p:nvPr/>
          </p:nvSpPr>
          <p:spPr>
            <a:xfrm rot="10800000">
              <a:off x="3873018" y="3194487"/>
              <a:ext cx="598303" cy="606056"/>
            </a:xfrm>
            <a:prstGeom prst="ellipse">
              <a:avLst/>
            </a:prstGeom>
            <a:noFill/>
            <a:ln w="9525">
              <a:solidFill>
                <a:srgbClr val="0081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DAAC6EEC-E05B-47D8-83D3-91E0382D1920}"/>
                </a:ext>
              </a:extLst>
            </p:cNvPr>
            <p:cNvSpPr/>
            <p:nvPr/>
          </p:nvSpPr>
          <p:spPr>
            <a:xfrm rot="10800000">
              <a:off x="3949219" y="3270687"/>
              <a:ext cx="445903" cy="453656"/>
            </a:xfrm>
            <a:prstGeom prst="ellipse">
              <a:avLst/>
            </a:prstGeom>
            <a:noFill/>
            <a:ln w="9525">
              <a:solidFill>
                <a:srgbClr val="0081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B261178D-AE6F-44FE-844D-0BDFBC2DBEB1}"/>
                </a:ext>
              </a:extLst>
            </p:cNvPr>
            <p:cNvSpPr/>
            <p:nvPr/>
          </p:nvSpPr>
          <p:spPr>
            <a:xfrm rot="10800000">
              <a:off x="4025420" y="3346887"/>
              <a:ext cx="293503" cy="301256"/>
            </a:xfrm>
            <a:prstGeom prst="ellipse">
              <a:avLst/>
            </a:prstGeom>
            <a:solidFill>
              <a:srgbClr val="00818A"/>
            </a:solidFill>
            <a:ln w="9525">
              <a:solidFill>
                <a:srgbClr val="0081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66" name="Connecteur droit 65">
              <a:extLst>
                <a:ext uri="{FF2B5EF4-FFF2-40B4-BE49-F238E27FC236}">
                  <a16:creationId xmlns:a16="http://schemas.microsoft.com/office/drawing/2014/main" id="{4CAEE357-99C8-47B7-9198-AE840480819E}"/>
                </a:ext>
              </a:extLst>
            </p:cNvPr>
            <p:cNvCxnSpPr>
              <a:stCxn id="65" idx="4"/>
            </p:cNvCxnSpPr>
            <p:nvPr/>
          </p:nvCxnSpPr>
          <p:spPr>
            <a:xfrm rot="10800000" flipH="1">
              <a:off x="4172171" y="2216292"/>
              <a:ext cx="1" cy="1130595"/>
            </a:xfrm>
            <a:prstGeom prst="line">
              <a:avLst/>
            </a:prstGeom>
            <a:ln>
              <a:solidFill>
                <a:srgbClr val="0081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E80F4A2E-D3D3-4D3C-9FD6-4C6D0941C3A3}"/>
                </a:ext>
              </a:extLst>
            </p:cNvPr>
            <p:cNvSpPr/>
            <p:nvPr/>
          </p:nvSpPr>
          <p:spPr>
            <a:xfrm rot="10800000">
              <a:off x="4129023" y="2164385"/>
              <a:ext cx="81355" cy="78971"/>
            </a:xfrm>
            <a:prstGeom prst="ellipse">
              <a:avLst/>
            </a:prstGeom>
            <a:solidFill>
              <a:srgbClr val="00818A"/>
            </a:solidFill>
            <a:ln w="9525">
              <a:solidFill>
                <a:srgbClr val="0081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7E2CD6B8-A50F-9B8D-DD24-0BE5D9D9B4D4}"/>
              </a:ext>
            </a:extLst>
          </p:cNvPr>
          <p:cNvGrpSpPr/>
          <p:nvPr/>
        </p:nvGrpSpPr>
        <p:grpSpPr>
          <a:xfrm>
            <a:off x="847877" y="3238670"/>
            <a:ext cx="598303" cy="1654288"/>
            <a:chOff x="6606695" y="3191540"/>
            <a:chExt cx="598303" cy="1654288"/>
          </a:xfrm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C887AC59-6BC5-453C-9E35-390E0A4B87E3}"/>
                </a:ext>
              </a:extLst>
            </p:cNvPr>
            <p:cNvSpPr/>
            <p:nvPr/>
          </p:nvSpPr>
          <p:spPr>
            <a:xfrm>
              <a:off x="6606695" y="3191540"/>
              <a:ext cx="598303" cy="606056"/>
            </a:xfrm>
            <a:prstGeom prst="ellipse">
              <a:avLst/>
            </a:prstGeom>
            <a:noFill/>
            <a:ln w="9525">
              <a:solidFill>
                <a:srgbClr val="E6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243506C0-EBFD-41F3-BDF6-207AF561AE4D}"/>
                </a:ext>
              </a:extLst>
            </p:cNvPr>
            <p:cNvSpPr/>
            <p:nvPr/>
          </p:nvSpPr>
          <p:spPr>
            <a:xfrm>
              <a:off x="6682894" y="3267740"/>
              <a:ext cx="445903" cy="453656"/>
            </a:xfrm>
            <a:prstGeom prst="ellipse">
              <a:avLst/>
            </a:prstGeom>
            <a:noFill/>
            <a:ln w="9525">
              <a:solidFill>
                <a:srgbClr val="E6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B871BB31-CC24-4095-8E26-DC6809FED43D}"/>
                </a:ext>
              </a:extLst>
            </p:cNvPr>
            <p:cNvSpPr/>
            <p:nvPr/>
          </p:nvSpPr>
          <p:spPr>
            <a:xfrm>
              <a:off x="6759093" y="3343940"/>
              <a:ext cx="293503" cy="301256"/>
            </a:xfrm>
            <a:prstGeom prst="ellipse">
              <a:avLst/>
            </a:prstGeom>
            <a:solidFill>
              <a:srgbClr val="E6C000"/>
            </a:solidFill>
            <a:ln w="9525">
              <a:solidFill>
                <a:srgbClr val="E6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476F67D3-34B2-47E8-A0CB-91D36278C016}"/>
                </a:ext>
              </a:extLst>
            </p:cNvPr>
            <p:cNvCxnSpPr>
              <a:stCxn id="70" idx="4"/>
            </p:cNvCxnSpPr>
            <p:nvPr/>
          </p:nvCxnSpPr>
          <p:spPr>
            <a:xfrm flipH="1">
              <a:off x="6905844" y="3645196"/>
              <a:ext cx="1" cy="1130595"/>
            </a:xfrm>
            <a:prstGeom prst="line">
              <a:avLst/>
            </a:prstGeom>
            <a:ln>
              <a:solidFill>
                <a:srgbClr val="E6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1B9DC678-77C4-44BB-B610-ECCFDCE095DE}"/>
                </a:ext>
              </a:extLst>
            </p:cNvPr>
            <p:cNvSpPr/>
            <p:nvPr/>
          </p:nvSpPr>
          <p:spPr>
            <a:xfrm>
              <a:off x="6865166" y="4766857"/>
              <a:ext cx="81355" cy="78971"/>
            </a:xfrm>
            <a:prstGeom prst="ellipse">
              <a:avLst/>
            </a:prstGeom>
            <a:solidFill>
              <a:srgbClr val="E6C000"/>
            </a:solidFill>
            <a:ln w="9525">
              <a:solidFill>
                <a:srgbClr val="E6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BA555ABE-BCB8-45C2-A0C1-38A4FACDED4C}"/>
              </a:ext>
            </a:extLst>
          </p:cNvPr>
          <p:cNvGrpSpPr/>
          <p:nvPr/>
        </p:nvGrpSpPr>
        <p:grpSpPr>
          <a:xfrm>
            <a:off x="8161648" y="2164386"/>
            <a:ext cx="598303" cy="1654288"/>
            <a:chOff x="7974415" y="2164386"/>
            <a:chExt cx="598303" cy="1654288"/>
          </a:xfrm>
        </p:grpSpPr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E70AE068-4232-4FAC-AE8E-282582C00CAF}"/>
                </a:ext>
              </a:extLst>
            </p:cNvPr>
            <p:cNvSpPr/>
            <p:nvPr/>
          </p:nvSpPr>
          <p:spPr>
            <a:xfrm rot="10800000">
              <a:off x="7974415" y="3212618"/>
              <a:ext cx="598303" cy="606056"/>
            </a:xfrm>
            <a:prstGeom prst="ellipse">
              <a:avLst/>
            </a:prstGeom>
            <a:noFill/>
            <a:ln w="9525">
              <a:solidFill>
                <a:srgbClr val="015C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1B4B2AE1-F947-46F5-91CC-E4AC2273BCCA}"/>
                </a:ext>
              </a:extLst>
            </p:cNvPr>
            <p:cNvSpPr/>
            <p:nvPr/>
          </p:nvSpPr>
          <p:spPr>
            <a:xfrm rot="10800000">
              <a:off x="8050616" y="3288818"/>
              <a:ext cx="445903" cy="453656"/>
            </a:xfrm>
            <a:prstGeom prst="ellipse">
              <a:avLst/>
            </a:prstGeom>
            <a:noFill/>
            <a:ln w="9525">
              <a:solidFill>
                <a:srgbClr val="015C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67FA8251-0B0D-431F-80B3-64B8794838ED}"/>
                </a:ext>
              </a:extLst>
            </p:cNvPr>
            <p:cNvSpPr/>
            <p:nvPr/>
          </p:nvSpPr>
          <p:spPr>
            <a:xfrm rot="10800000">
              <a:off x="8126817" y="3365018"/>
              <a:ext cx="293503" cy="301256"/>
            </a:xfrm>
            <a:prstGeom prst="ellipse">
              <a:avLst/>
            </a:prstGeom>
            <a:solidFill>
              <a:srgbClr val="015C9F"/>
            </a:solidFill>
            <a:ln w="9525">
              <a:solidFill>
                <a:srgbClr val="015C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77" name="Connecteur droit 76">
              <a:extLst>
                <a:ext uri="{FF2B5EF4-FFF2-40B4-BE49-F238E27FC236}">
                  <a16:creationId xmlns:a16="http://schemas.microsoft.com/office/drawing/2014/main" id="{A06E2900-FF7D-4C3B-B587-F1A6AEDC0F1E}"/>
                </a:ext>
              </a:extLst>
            </p:cNvPr>
            <p:cNvCxnSpPr>
              <a:stCxn id="76" idx="4"/>
            </p:cNvCxnSpPr>
            <p:nvPr/>
          </p:nvCxnSpPr>
          <p:spPr>
            <a:xfrm rot="10800000" flipH="1">
              <a:off x="8273568" y="2234423"/>
              <a:ext cx="1" cy="1130595"/>
            </a:xfrm>
            <a:prstGeom prst="line">
              <a:avLst/>
            </a:prstGeom>
            <a:ln>
              <a:solidFill>
                <a:srgbClr val="015C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2FB36C8D-09CA-49DA-9752-2D9D0379F025}"/>
                </a:ext>
              </a:extLst>
            </p:cNvPr>
            <p:cNvSpPr/>
            <p:nvPr/>
          </p:nvSpPr>
          <p:spPr>
            <a:xfrm rot="10800000">
              <a:off x="8232892" y="2164386"/>
              <a:ext cx="81355" cy="78971"/>
            </a:xfrm>
            <a:prstGeom prst="ellipse">
              <a:avLst/>
            </a:prstGeom>
            <a:solidFill>
              <a:srgbClr val="015C9F"/>
            </a:solidFill>
            <a:ln w="9525">
              <a:solidFill>
                <a:srgbClr val="015C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0" name="Groupe 79">
            <a:extLst>
              <a:ext uri="{FF2B5EF4-FFF2-40B4-BE49-F238E27FC236}">
                <a16:creationId xmlns:a16="http://schemas.microsoft.com/office/drawing/2014/main" id="{272FDACF-4FE3-4520-8FAD-0DDA460BEC77}"/>
              </a:ext>
            </a:extLst>
          </p:cNvPr>
          <p:cNvGrpSpPr/>
          <p:nvPr/>
        </p:nvGrpSpPr>
        <p:grpSpPr>
          <a:xfrm>
            <a:off x="2100904" y="974689"/>
            <a:ext cx="957500" cy="1607564"/>
            <a:chOff x="3128841" y="801999"/>
            <a:chExt cx="957500" cy="1607564"/>
          </a:xfrm>
        </p:grpSpPr>
        <p:sp>
          <p:nvSpPr>
            <p:cNvPr id="81" name="ZoneTexte 80">
              <a:extLst>
                <a:ext uri="{FF2B5EF4-FFF2-40B4-BE49-F238E27FC236}">
                  <a16:creationId xmlns:a16="http://schemas.microsoft.com/office/drawing/2014/main" id="{82CE860F-3DF6-4BDD-9710-063DB502566F}"/>
                </a:ext>
              </a:extLst>
            </p:cNvPr>
            <p:cNvSpPr txBox="1"/>
            <p:nvPr/>
          </p:nvSpPr>
          <p:spPr>
            <a:xfrm>
              <a:off x="3182665" y="801999"/>
              <a:ext cx="903676" cy="1554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0" dirty="0">
                  <a:solidFill>
                    <a:schemeClr val="bg1">
                      <a:lumMod val="85000"/>
                    </a:schemeClr>
                  </a:solidFill>
                  <a:latin typeface="Century Gothic" panose="020B0502020202020204" pitchFamily="34" charset="0"/>
                  <a:ea typeface="Cambria Math" panose="02040503050406030204" pitchFamily="18" charset="0"/>
                </a:rPr>
                <a:t>2</a:t>
              </a:r>
            </a:p>
            <a:p>
              <a:endParaRPr lang="fr-FR" sz="1500" dirty="0">
                <a:latin typeface="Century Gothic" panose="020B0502020202020204" pitchFamily="34" charset="0"/>
                <a:ea typeface="Cambria Math" panose="02040503050406030204" pitchFamily="18" charset="0"/>
              </a:endParaRPr>
            </a:p>
          </p:txBody>
        </p:sp>
        <p:sp>
          <p:nvSpPr>
            <p:cNvPr id="82" name="ZoneTexte 81">
              <a:extLst>
                <a:ext uri="{FF2B5EF4-FFF2-40B4-BE49-F238E27FC236}">
                  <a16:creationId xmlns:a16="http://schemas.microsoft.com/office/drawing/2014/main" id="{F3A76E5D-83E0-42D7-90D4-96BEC9427F03}"/>
                </a:ext>
              </a:extLst>
            </p:cNvPr>
            <p:cNvSpPr txBox="1"/>
            <p:nvPr/>
          </p:nvSpPr>
          <p:spPr>
            <a:xfrm>
              <a:off x="3128841" y="855291"/>
              <a:ext cx="903676" cy="1554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0" dirty="0">
                  <a:solidFill>
                    <a:srgbClr val="00818A"/>
                  </a:solidFill>
                  <a:latin typeface="Century Gothic" panose="020B0502020202020204" pitchFamily="34" charset="0"/>
                  <a:ea typeface="Cambria Math" panose="02040503050406030204" pitchFamily="18" charset="0"/>
                </a:rPr>
                <a:t>2</a:t>
              </a:r>
            </a:p>
            <a:p>
              <a:endParaRPr lang="fr-FR" sz="1500" dirty="0">
                <a:latin typeface="Century Gothic" panose="020B0502020202020204" pitchFamily="34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EA3CBC2D-9ECB-C6F4-FCBC-B40CB8643BD6}"/>
              </a:ext>
            </a:extLst>
          </p:cNvPr>
          <p:cNvGrpSpPr/>
          <p:nvPr/>
        </p:nvGrpSpPr>
        <p:grpSpPr>
          <a:xfrm>
            <a:off x="158919" y="4672004"/>
            <a:ext cx="1113044" cy="1576427"/>
            <a:chOff x="177047" y="4527415"/>
            <a:chExt cx="1113044" cy="1576427"/>
          </a:xfrm>
        </p:grpSpPr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8E1716EF-F7F7-4005-991E-D8E2B4AFCF6B}"/>
                </a:ext>
              </a:extLst>
            </p:cNvPr>
            <p:cNvSpPr txBox="1"/>
            <p:nvPr/>
          </p:nvSpPr>
          <p:spPr>
            <a:xfrm>
              <a:off x="245634" y="4527415"/>
              <a:ext cx="1044457" cy="1554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0" dirty="0">
                  <a:solidFill>
                    <a:schemeClr val="bg1">
                      <a:lumMod val="85000"/>
                    </a:schemeClr>
                  </a:solidFill>
                  <a:latin typeface="Century Gothic" panose="020B0502020202020204" pitchFamily="34" charset="0"/>
                  <a:ea typeface="Cambria Math" panose="02040503050406030204" pitchFamily="18" charset="0"/>
                </a:rPr>
                <a:t>1</a:t>
              </a:r>
            </a:p>
            <a:p>
              <a:endParaRPr lang="fr-FR" sz="1500" dirty="0">
                <a:latin typeface="Century Gothic" panose="020B0502020202020204" pitchFamily="34" charset="0"/>
                <a:ea typeface="Cambria Math" panose="02040503050406030204" pitchFamily="18" charset="0"/>
              </a:endParaRPr>
            </a:p>
          </p:txBody>
        </p:sp>
        <p:sp>
          <p:nvSpPr>
            <p:cNvPr id="83" name="ZoneTexte 82">
              <a:extLst>
                <a:ext uri="{FF2B5EF4-FFF2-40B4-BE49-F238E27FC236}">
                  <a16:creationId xmlns:a16="http://schemas.microsoft.com/office/drawing/2014/main" id="{09932EA0-74E7-4361-A2DB-4FE6541105B2}"/>
                </a:ext>
              </a:extLst>
            </p:cNvPr>
            <p:cNvSpPr txBox="1"/>
            <p:nvPr/>
          </p:nvSpPr>
          <p:spPr>
            <a:xfrm>
              <a:off x="177047" y="4549570"/>
              <a:ext cx="1044457" cy="1554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0" dirty="0">
                  <a:solidFill>
                    <a:srgbClr val="E6C000"/>
                  </a:solidFill>
                  <a:latin typeface="Century Gothic" panose="020B0502020202020204" pitchFamily="34" charset="0"/>
                  <a:ea typeface="Cambria Math" panose="02040503050406030204" pitchFamily="18" charset="0"/>
                </a:rPr>
                <a:t>1</a:t>
              </a:r>
            </a:p>
            <a:p>
              <a:endParaRPr lang="fr-FR" sz="1500" dirty="0">
                <a:latin typeface="Century Gothic" panose="020B0502020202020204" pitchFamily="34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92E99A51-028B-E2FE-8452-951C30264650}"/>
              </a:ext>
            </a:extLst>
          </p:cNvPr>
          <p:cNvGrpSpPr/>
          <p:nvPr/>
        </p:nvGrpSpPr>
        <p:grpSpPr>
          <a:xfrm>
            <a:off x="4558074" y="4659644"/>
            <a:ext cx="601008" cy="1374056"/>
            <a:chOff x="5757142" y="4558827"/>
            <a:chExt cx="601008" cy="1374056"/>
          </a:xfrm>
        </p:grpSpPr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249E8560-DCD4-43BC-B009-CE53CECFC2F1}"/>
                </a:ext>
              </a:extLst>
            </p:cNvPr>
            <p:cNvSpPr txBox="1"/>
            <p:nvPr/>
          </p:nvSpPr>
          <p:spPr>
            <a:xfrm>
              <a:off x="5797818" y="4558827"/>
              <a:ext cx="56033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0" dirty="0">
                  <a:solidFill>
                    <a:schemeClr val="bg1">
                      <a:lumMod val="85000"/>
                    </a:schemeClr>
                  </a:solidFill>
                  <a:latin typeface="Century Gothic" panose="020B0502020202020204" pitchFamily="34" charset="0"/>
                  <a:ea typeface="Cambria Math" panose="02040503050406030204" pitchFamily="18" charset="0"/>
                </a:rPr>
                <a:t>3</a:t>
              </a:r>
            </a:p>
          </p:txBody>
        </p:sp>
        <p:sp>
          <p:nvSpPr>
            <p:cNvPr id="84" name="ZoneTexte 83">
              <a:extLst>
                <a:ext uri="{FF2B5EF4-FFF2-40B4-BE49-F238E27FC236}">
                  <a16:creationId xmlns:a16="http://schemas.microsoft.com/office/drawing/2014/main" id="{7DB2B3C7-42F5-4746-B6F2-1F0F10F7DC27}"/>
                </a:ext>
              </a:extLst>
            </p:cNvPr>
            <p:cNvSpPr txBox="1"/>
            <p:nvPr/>
          </p:nvSpPr>
          <p:spPr>
            <a:xfrm>
              <a:off x="5757142" y="4609444"/>
              <a:ext cx="56033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0" dirty="0">
                  <a:solidFill>
                    <a:srgbClr val="CC5856"/>
                  </a:solidFill>
                  <a:latin typeface="Century Gothic" panose="020B0502020202020204" pitchFamily="34" charset="0"/>
                  <a:ea typeface="Cambria Math" panose="02040503050406030204" pitchFamily="18" charset="0"/>
                </a:rPr>
                <a:t>3</a:t>
              </a:r>
            </a:p>
          </p:txBody>
        </p: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B2C5EFD3-3E5A-4664-6875-67F6E97C53AF}"/>
              </a:ext>
            </a:extLst>
          </p:cNvPr>
          <p:cNvGrpSpPr/>
          <p:nvPr/>
        </p:nvGrpSpPr>
        <p:grpSpPr>
          <a:xfrm>
            <a:off x="6849060" y="956075"/>
            <a:ext cx="630671" cy="1599798"/>
            <a:chOff x="8033427" y="956075"/>
            <a:chExt cx="630671" cy="1599798"/>
          </a:xfrm>
        </p:grpSpPr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8F80CA76-C0D4-462A-B6E7-96F38203602E}"/>
                </a:ext>
              </a:extLst>
            </p:cNvPr>
            <p:cNvSpPr txBox="1"/>
            <p:nvPr/>
          </p:nvSpPr>
          <p:spPr>
            <a:xfrm>
              <a:off x="8103766" y="956075"/>
              <a:ext cx="560332" cy="1554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0" dirty="0">
                  <a:solidFill>
                    <a:schemeClr val="bg1">
                      <a:lumMod val="85000"/>
                    </a:schemeClr>
                  </a:solidFill>
                  <a:latin typeface="Century Gothic" panose="020B0502020202020204" pitchFamily="34" charset="0"/>
                  <a:ea typeface="Cambria Math" panose="02040503050406030204" pitchFamily="18" charset="0"/>
                </a:rPr>
                <a:t>4</a:t>
              </a:r>
            </a:p>
            <a:p>
              <a:endParaRPr lang="fr-FR" sz="1500" dirty="0">
                <a:latin typeface="Century Gothic" panose="020B0502020202020204" pitchFamily="34" charset="0"/>
                <a:ea typeface="Cambria Math" panose="02040503050406030204" pitchFamily="18" charset="0"/>
              </a:endParaRPr>
            </a:p>
          </p:txBody>
        </p:sp>
        <p:sp>
          <p:nvSpPr>
            <p:cNvPr id="85" name="ZoneTexte 84">
              <a:extLst>
                <a:ext uri="{FF2B5EF4-FFF2-40B4-BE49-F238E27FC236}">
                  <a16:creationId xmlns:a16="http://schemas.microsoft.com/office/drawing/2014/main" id="{A49B4F08-813C-479B-A4B7-CFFAADB8BA3B}"/>
                </a:ext>
              </a:extLst>
            </p:cNvPr>
            <p:cNvSpPr txBox="1"/>
            <p:nvPr/>
          </p:nvSpPr>
          <p:spPr>
            <a:xfrm>
              <a:off x="8033427" y="1001601"/>
              <a:ext cx="560332" cy="1554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0" dirty="0">
                  <a:solidFill>
                    <a:srgbClr val="015C9F"/>
                  </a:solidFill>
                  <a:latin typeface="Century Gothic" panose="020B0502020202020204" pitchFamily="34" charset="0"/>
                  <a:ea typeface="Cambria Math" panose="02040503050406030204" pitchFamily="18" charset="0"/>
                </a:rPr>
                <a:t>4</a:t>
              </a:r>
            </a:p>
            <a:p>
              <a:endParaRPr lang="fr-FR" sz="1500" dirty="0">
                <a:latin typeface="Century Gothic" panose="020B0502020202020204" pitchFamily="34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17" name="Groupe 116">
            <a:extLst>
              <a:ext uri="{FF2B5EF4-FFF2-40B4-BE49-F238E27FC236}">
                <a16:creationId xmlns:a16="http://schemas.microsoft.com/office/drawing/2014/main" id="{A396FECF-7830-486F-ADAC-F1D1A85D1B82}"/>
              </a:ext>
            </a:extLst>
          </p:cNvPr>
          <p:cNvGrpSpPr/>
          <p:nvPr/>
        </p:nvGrpSpPr>
        <p:grpSpPr>
          <a:xfrm>
            <a:off x="9587523" y="5248180"/>
            <a:ext cx="2613804" cy="1926212"/>
            <a:chOff x="9587523" y="5248180"/>
            <a:chExt cx="2613804" cy="1926212"/>
          </a:xfrm>
        </p:grpSpPr>
        <p:grpSp>
          <p:nvGrpSpPr>
            <p:cNvPr id="89" name="Groupe 88">
              <a:extLst>
                <a:ext uri="{FF2B5EF4-FFF2-40B4-BE49-F238E27FC236}">
                  <a16:creationId xmlns:a16="http://schemas.microsoft.com/office/drawing/2014/main" id="{4A5076C4-110C-4A87-9A19-68708E783CD7}"/>
                </a:ext>
              </a:extLst>
            </p:cNvPr>
            <p:cNvGrpSpPr/>
            <p:nvPr/>
          </p:nvGrpSpPr>
          <p:grpSpPr>
            <a:xfrm rot="10800000">
              <a:off x="10010857" y="5248180"/>
              <a:ext cx="2181143" cy="1870643"/>
              <a:chOff x="0" y="-261940"/>
              <a:chExt cx="2181143" cy="1870643"/>
            </a:xfrm>
          </p:grpSpPr>
          <p:sp>
            <p:nvSpPr>
              <p:cNvPr id="90" name="Triangle isocèle 89">
                <a:extLst>
                  <a:ext uri="{FF2B5EF4-FFF2-40B4-BE49-F238E27FC236}">
                    <a16:creationId xmlns:a16="http://schemas.microsoft.com/office/drawing/2014/main" id="{D44D336D-930D-4FEE-BAFC-9EA90211D095}"/>
                  </a:ext>
                </a:extLst>
              </p:cNvPr>
              <p:cNvSpPr/>
              <p:nvPr/>
            </p:nvSpPr>
            <p:spPr>
              <a:xfrm rot="5400000">
                <a:off x="-70206" y="1140829"/>
                <a:ext cx="538080" cy="397668"/>
              </a:xfrm>
              <a:prstGeom prst="triangle">
                <a:avLst/>
              </a:prstGeom>
              <a:solidFill>
                <a:srgbClr val="0919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1" name="Triangle isocèle 90">
                <a:extLst>
                  <a:ext uri="{FF2B5EF4-FFF2-40B4-BE49-F238E27FC236}">
                    <a16:creationId xmlns:a16="http://schemas.microsoft.com/office/drawing/2014/main" id="{91A58F7D-603F-42C9-ABCB-5A715798610E}"/>
                  </a:ext>
                </a:extLst>
              </p:cNvPr>
              <p:cNvSpPr/>
              <p:nvPr/>
            </p:nvSpPr>
            <p:spPr>
              <a:xfrm rot="16200000">
                <a:off x="-70206" y="874151"/>
                <a:ext cx="538080" cy="397668"/>
              </a:xfrm>
              <a:prstGeom prst="triangle">
                <a:avLst/>
              </a:prstGeom>
              <a:solidFill>
                <a:srgbClr val="F9CE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2" name="Triangle isocèle 91">
                <a:extLst>
                  <a:ext uri="{FF2B5EF4-FFF2-40B4-BE49-F238E27FC236}">
                    <a16:creationId xmlns:a16="http://schemas.microsoft.com/office/drawing/2014/main" id="{A1359BA5-4F26-4F25-902D-E4CF95A7B803}"/>
                  </a:ext>
                </a:extLst>
              </p:cNvPr>
              <p:cNvSpPr/>
              <p:nvPr/>
            </p:nvSpPr>
            <p:spPr>
              <a:xfrm rot="16200000">
                <a:off x="-70206" y="339246"/>
                <a:ext cx="538080" cy="397668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3" name="Triangle isocèle 92">
                <a:extLst>
                  <a:ext uri="{FF2B5EF4-FFF2-40B4-BE49-F238E27FC236}">
                    <a16:creationId xmlns:a16="http://schemas.microsoft.com/office/drawing/2014/main" id="{5C75DD61-2D89-4559-A55B-4C731684C673}"/>
                  </a:ext>
                </a:extLst>
              </p:cNvPr>
              <p:cNvSpPr/>
              <p:nvPr/>
            </p:nvSpPr>
            <p:spPr>
              <a:xfrm rot="5400000">
                <a:off x="-70206" y="608286"/>
                <a:ext cx="538080" cy="397668"/>
              </a:xfrm>
              <a:prstGeom prst="triangle">
                <a:avLst/>
              </a:prstGeom>
              <a:solidFill>
                <a:srgbClr val="CC58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4" name="Triangle isocèle 93">
                <a:extLst>
                  <a:ext uri="{FF2B5EF4-FFF2-40B4-BE49-F238E27FC236}">
                    <a16:creationId xmlns:a16="http://schemas.microsoft.com/office/drawing/2014/main" id="{C43A444E-89E6-4FE9-A0D5-374834D39B89}"/>
                  </a:ext>
                </a:extLst>
              </p:cNvPr>
              <p:cNvSpPr/>
              <p:nvPr/>
            </p:nvSpPr>
            <p:spPr>
              <a:xfrm rot="5400000">
                <a:off x="-70206" y="75762"/>
                <a:ext cx="538080" cy="397668"/>
              </a:xfrm>
              <a:prstGeom prst="triangle">
                <a:avLst/>
              </a:prstGeom>
              <a:solidFill>
                <a:srgbClr val="0081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5" name="Triangle isocèle 94">
                <a:extLst>
                  <a:ext uri="{FF2B5EF4-FFF2-40B4-BE49-F238E27FC236}">
                    <a16:creationId xmlns:a16="http://schemas.microsoft.com/office/drawing/2014/main" id="{48BAC7DA-A7F6-4055-BF03-D64B7C7044F4}"/>
                  </a:ext>
                </a:extLst>
              </p:cNvPr>
              <p:cNvSpPr/>
              <p:nvPr/>
            </p:nvSpPr>
            <p:spPr>
              <a:xfrm rot="16200000">
                <a:off x="-70206" y="-191734"/>
                <a:ext cx="538080" cy="397668"/>
              </a:xfrm>
              <a:prstGeom prst="triangle">
                <a:avLst/>
              </a:prstGeom>
              <a:solidFill>
                <a:srgbClr val="0919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6" name="Triangle isocèle 95">
                <a:extLst>
                  <a:ext uri="{FF2B5EF4-FFF2-40B4-BE49-F238E27FC236}">
                    <a16:creationId xmlns:a16="http://schemas.microsoft.com/office/drawing/2014/main" id="{F9B48F01-E6AD-4EAA-85A0-15D64A001A8C}"/>
                  </a:ext>
                </a:extLst>
              </p:cNvPr>
              <p:cNvSpPr/>
              <p:nvPr/>
            </p:nvSpPr>
            <p:spPr>
              <a:xfrm rot="5400000">
                <a:off x="323379" y="874151"/>
                <a:ext cx="538080" cy="397668"/>
              </a:xfrm>
              <a:prstGeom prst="triangle">
                <a:avLst/>
              </a:prstGeom>
              <a:solidFill>
                <a:srgbClr val="0919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7" name="Triangle isocèle 96">
                <a:extLst>
                  <a:ext uri="{FF2B5EF4-FFF2-40B4-BE49-F238E27FC236}">
                    <a16:creationId xmlns:a16="http://schemas.microsoft.com/office/drawing/2014/main" id="{4BFF324E-128A-4085-A72B-8854CE5CA807}"/>
                  </a:ext>
                </a:extLst>
              </p:cNvPr>
              <p:cNvSpPr/>
              <p:nvPr/>
            </p:nvSpPr>
            <p:spPr>
              <a:xfrm rot="16200000">
                <a:off x="320089" y="605905"/>
                <a:ext cx="538080" cy="397668"/>
              </a:xfrm>
              <a:prstGeom prst="triangle">
                <a:avLst/>
              </a:prstGeom>
              <a:solidFill>
                <a:srgbClr val="0919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8" name="Triangle isocèle 97">
                <a:extLst>
                  <a:ext uri="{FF2B5EF4-FFF2-40B4-BE49-F238E27FC236}">
                    <a16:creationId xmlns:a16="http://schemas.microsoft.com/office/drawing/2014/main" id="{1616E8ED-26A8-4737-AF55-BD9F9A447A82}"/>
                  </a:ext>
                </a:extLst>
              </p:cNvPr>
              <p:cNvSpPr/>
              <p:nvPr/>
            </p:nvSpPr>
            <p:spPr>
              <a:xfrm rot="5400000">
                <a:off x="325760" y="342124"/>
                <a:ext cx="538080" cy="397668"/>
              </a:xfrm>
              <a:prstGeom prst="triangle">
                <a:avLst/>
              </a:prstGeom>
              <a:solidFill>
                <a:srgbClr val="CC58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9" name="Triangle isocèle 98">
                <a:extLst>
                  <a:ext uri="{FF2B5EF4-FFF2-40B4-BE49-F238E27FC236}">
                    <a16:creationId xmlns:a16="http://schemas.microsoft.com/office/drawing/2014/main" id="{1350B2D6-797F-48C6-B8BD-8726B92BD9E0}"/>
                  </a:ext>
                </a:extLst>
              </p:cNvPr>
              <p:cNvSpPr/>
              <p:nvPr/>
            </p:nvSpPr>
            <p:spPr>
              <a:xfrm rot="5400000">
                <a:off x="717757" y="609079"/>
                <a:ext cx="538080" cy="397668"/>
              </a:xfrm>
              <a:prstGeom prst="triangle">
                <a:avLst/>
              </a:prstGeom>
              <a:solidFill>
                <a:srgbClr val="0081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0" name="Triangle isocèle 99">
                <a:extLst>
                  <a:ext uri="{FF2B5EF4-FFF2-40B4-BE49-F238E27FC236}">
                    <a16:creationId xmlns:a16="http://schemas.microsoft.com/office/drawing/2014/main" id="{A2E3B020-2D51-470F-BEC1-8AECAA02275A}"/>
                  </a:ext>
                </a:extLst>
              </p:cNvPr>
              <p:cNvSpPr/>
              <p:nvPr/>
            </p:nvSpPr>
            <p:spPr>
              <a:xfrm rot="16200000">
                <a:off x="322261" y="80207"/>
                <a:ext cx="538080" cy="397668"/>
              </a:xfrm>
              <a:prstGeom prst="triangle">
                <a:avLst/>
              </a:prstGeom>
              <a:solidFill>
                <a:srgbClr val="CC58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1" name="Triangle isocèle 100">
                <a:extLst>
                  <a:ext uri="{FF2B5EF4-FFF2-40B4-BE49-F238E27FC236}">
                    <a16:creationId xmlns:a16="http://schemas.microsoft.com/office/drawing/2014/main" id="{563B6706-1C97-4D93-BDE5-1664F79F90FE}"/>
                  </a:ext>
                </a:extLst>
              </p:cNvPr>
              <p:cNvSpPr/>
              <p:nvPr/>
            </p:nvSpPr>
            <p:spPr>
              <a:xfrm rot="5400000">
                <a:off x="323283" y="-190421"/>
                <a:ext cx="538080" cy="397668"/>
              </a:xfrm>
              <a:prstGeom prst="triangle">
                <a:avLst/>
              </a:prstGeom>
              <a:solidFill>
                <a:srgbClr val="0919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2" name="Triangle isocèle 101">
                <a:extLst>
                  <a:ext uri="{FF2B5EF4-FFF2-40B4-BE49-F238E27FC236}">
                    <a16:creationId xmlns:a16="http://schemas.microsoft.com/office/drawing/2014/main" id="{461AD787-58AB-40D3-9A10-2CB821AEF772}"/>
                  </a:ext>
                </a:extLst>
              </p:cNvPr>
              <p:cNvSpPr/>
              <p:nvPr/>
            </p:nvSpPr>
            <p:spPr>
              <a:xfrm rot="8751296">
                <a:off x="857151" y="904148"/>
                <a:ext cx="478340" cy="397668"/>
              </a:xfrm>
              <a:prstGeom prst="triangle">
                <a:avLst/>
              </a:prstGeom>
              <a:solidFill>
                <a:srgbClr val="CC58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3" name="Triangle isocèle 102">
                <a:extLst>
                  <a:ext uri="{FF2B5EF4-FFF2-40B4-BE49-F238E27FC236}">
                    <a16:creationId xmlns:a16="http://schemas.microsoft.com/office/drawing/2014/main" id="{D1C2A829-A0D1-4E32-9014-D343276CBEFA}"/>
                  </a:ext>
                </a:extLst>
              </p:cNvPr>
              <p:cNvSpPr/>
              <p:nvPr/>
            </p:nvSpPr>
            <p:spPr>
              <a:xfrm rot="16200000">
                <a:off x="1263618" y="1202681"/>
                <a:ext cx="210790" cy="142875"/>
              </a:xfrm>
              <a:prstGeom prst="triangle">
                <a:avLst/>
              </a:prstGeom>
              <a:solidFill>
                <a:srgbClr val="CC58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4" name="Triangle isocèle 103">
                <a:extLst>
                  <a:ext uri="{FF2B5EF4-FFF2-40B4-BE49-F238E27FC236}">
                    <a16:creationId xmlns:a16="http://schemas.microsoft.com/office/drawing/2014/main" id="{A9910F11-4EB3-445A-81EA-C2774CA401D0}"/>
                  </a:ext>
                </a:extLst>
              </p:cNvPr>
              <p:cNvSpPr/>
              <p:nvPr/>
            </p:nvSpPr>
            <p:spPr>
              <a:xfrm rot="5400000">
                <a:off x="720138" y="78868"/>
                <a:ext cx="538080" cy="397668"/>
              </a:xfrm>
              <a:prstGeom prst="triangle">
                <a:avLst/>
              </a:prstGeom>
              <a:solidFill>
                <a:srgbClr val="0919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5" name="Triangle isocèle 104">
                <a:extLst>
                  <a:ext uri="{FF2B5EF4-FFF2-40B4-BE49-F238E27FC236}">
                    <a16:creationId xmlns:a16="http://schemas.microsoft.com/office/drawing/2014/main" id="{A46EE8DA-EAA4-4BA9-9934-9A0BC3903101}"/>
                  </a:ext>
                </a:extLst>
              </p:cNvPr>
              <p:cNvSpPr/>
              <p:nvPr/>
            </p:nvSpPr>
            <p:spPr>
              <a:xfrm rot="16200000">
                <a:off x="712116" y="346281"/>
                <a:ext cx="538080" cy="397668"/>
              </a:xfrm>
              <a:prstGeom prst="triangle">
                <a:avLst/>
              </a:prstGeom>
              <a:solidFill>
                <a:srgbClr val="0081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6" name="Triangle isocèle 105">
                <a:extLst>
                  <a:ext uri="{FF2B5EF4-FFF2-40B4-BE49-F238E27FC236}">
                    <a16:creationId xmlns:a16="http://schemas.microsoft.com/office/drawing/2014/main" id="{9CB36E9F-774C-4444-9394-A6F6F8E65893}"/>
                  </a:ext>
                </a:extLst>
              </p:cNvPr>
              <p:cNvSpPr/>
              <p:nvPr/>
            </p:nvSpPr>
            <p:spPr>
              <a:xfrm rot="16200000">
                <a:off x="715959" y="-185908"/>
                <a:ext cx="538080" cy="397668"/>
              </a:xfrm>
              <a:prstGeom prst="triangle">
                <a:avLst/>
              </a:prstGeom>
              <a:solidFill>
                <a:srgbClr val="0919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7" name="Triangle isocèle 106">
                <a:extLst>
                  <a:ext uri="{FF2B5EF4-FFF2-40B4-BE49-F238E27FC236}">
                    <a16:creationId xmlns:a16="http://schemas.microsoft.com/office/drawing/2014/main" id="{4D046967-EA23-4315-A941-BB40E4FCE518}"/>
                  </a:ext>
                </a:extLst>
              </p:cNvPr>
              <p:cNvSpPr/>
              <p:nvPr/>
            </p:nvSpPr>
            <p:spPr>
              <a:xfrm rot="16200000">
                <a:off x="1104984" y="610605"/>
                <a:ext cx="538080" cy="397668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8" name="Triangle isocèle 107">
                <a:extLst>
                  <a:ext uri="{FF2B5EF4-FFF2-40B4-BE49-F238E27FC236}">
                    <a16:creationId xmlns:a16="http://schemas.microsoft.com/office/drawing/2014/main" id="{ADB8DFDA-0489-4DE8-A6F5-0CCDFF3D2BDE}"/>
                  </a:ext>
                </a:extLst>
              </p:cNvPr>
              <p:cNvSpPr/>
              <p:nvPr/>
            </p:nvSpPr>
            <p:spPr>
              <a:xfrm rot="5400000">
                <a:off x="1110603" y="340039"/>
                <a:ext cx="538080" cy="397668"/>
              </a:xfrm>
              <a:prstGeom prst="triangle">
                <a:avLst/>
              </a:prstGeom>
              <a:solidFill>
                <a:srgbClr val="F9CE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09" name="Triangle isocèle 108">
                <a:extLst>
                  <a:ext uri="{FF2B5EF4-FFF2-40B4-BE49-F238E27FC236}">
                    <a16:creationId xmlns:a16="http://schemas.microsoft.com/office/drawing/2014/main" id="{168856DD-368D-4906-AAC8-17B069A6836F}"/>
                  </a:ext>
                </a:extLst>
              </p:cNvPr>
              <p:cNvSpPr/>
              <p:nvPr/>
            </p:nvSpPr>
            <p:spPr>
              <a:xfrm rot="16200000">
                <a:off x="2004311" y="203384"/>
                <a:ext cx="210790" cy="142875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0" name="Triangle isocèle 109">
                <a:extLst>
                  <a:ext uri="{FF2B5EF4-FFF2-40B4-BE49-F238E27FC236}">
                    <a16:creationId xmlns:a16="http://schemas.microsoft.com/office/drawing/2014/main" id="{01A4273A-46C4-49A2-9B56-0F11427F4F2E}"/>
                  </a:ext>
                </a:extLst>
              </p:cNvPr>
              <p:cNvSpPr/>
              <p:nvPr/>
            </p:nvSpPr>
            <p:spPr>
              <a:xfrm rot="16200000">
                <a:off x="1105797" y="82573"/>
                <a:ext cx="538080" cy="397668"/>
              </a:xfrm>
              <a:prstGeom prst="triangle">
                <a:avLst/>
              </a:prstGeom>
              <a:solidFill>
                <a:srgbClr val="F9CE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1" name="Triangle isocèle 110">
                <a:extLst>
                  <a:ext uri="{FF2B5EF4-FFF2-40B4-BE49-F238E27FC236}">
                    <a16:creationId xmlns:a16="http://schemas.microsoft.com/office/drawing/2014/main" id="{A42AC566-06D6-43BB-A2B4-244E21E2BA69}"/>
                  </a:ext>
                </a:extLst>
              </p:cNvPr>
              <p:cNvSpPr/>
              <p:nvPr/>
            </p:nvSpPr>
            <p:spPr>
              <a:xfrm rot="5400000">
                <a:off x="1502295" y="80227"/>
                <a:ext cx="538080" cy="397668"/>
              </a:xfrm>
              <a:prstGeom prst="triangle">
                <a:avLst/>
              </a:prstGeom>
              <a:solidFill>
                <a:srgbClr val="0081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12" name="Triangle isocèle 111">
                <a:extLst>
                  <a:ext uri="{FF2B5EF4-FFF2-40B4-BE49-F238E27FC236}">
                    <a16:creationId xmlns:a16="http://schemas.microsoft.com/office/drawing/2014/main" id="{00426393-8772-40D8-8D1B-4F3F429D6790}"/>
                  </a:ext>
                </a:extLst>
              </p:cNvPr>
              <p:cNvSpPr/>
              <p:nvPr/>
            </p:nvSpPr>
            <p:spPr>
              <a:xfrm rot="5400000">
                <a:off x="1601535" y="889497"/>
                <a:ext cx="210790" cy="142875"/>
              </a:xfrm>
              <a:prstGeom prst="triangle">
                <a:avLst/>
              </a:prstGeom>
              <a:solidFill>
                <a:srgbClr val="F9CE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541472E-AC36-4D89-A8A8-77C75D82A2BC}"/>
                </a:ext>
              </a:extLst>
            </p:cNvPr>
            <p:cNvSpPr/>
            <p:nvPr/>
          </p:nvSpPr>
          <p:spPr>
            <a:xfrm rot="10800000">
              <a:off x="9587523" y="6854005"/>
              <a:ext cx="2613804" cy="320387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6" name="ZoneTexte 25">
            <a:extLst>
              <a:ext uri="{FF2B5EF4-FFF2-40B4-BE49-F238E27FC236}">
                <a16:creationId xmlns:a16="http://schemas.microsoft.com/office/drawing/2014/main" id="{A345D6EE-0276-E8B4-FC76-E1A4EF41E908}"/>
              </a:ext>
            </a:extLst>
          </p:cNvPr>
          <p:cNvSpPr txBox="1"/>
          <p:nvPr/>
        </p:nvSpPr>
        <p:spPr>
          <a:xfrm>
            <a:off x="158919" y="5117101"/>
            <a:ext cx="3142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Introduction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CB0B4F0-5457-5198-207B-2E8273DA49CF}"/>
              </a:ext>
            </a:extLst>
          </p:cNvPr>
          <p:cNvSpPr txBox="1"/>
          <p:nvPr/>
        </p:nvSpPr>
        <p:spPr>
          <a:xfrm>
            <a:off x="2789645" y="1509522"/>
            <a:ext cx="2690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Projet back-office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A701217-83E8-8DE2-F7F3-647C806FA8C2}"/>
              </a:ext>
            </a:extLst>
          </p:cNvPr>
          <p:cNvSpPr txBox="1"/>
          <p:nvPr/>
        </p:nvSpPr>
        <p:spPr>
          <a:xfrm>
            <a:off x="7199565" y="1261230"/>
            <a:ext cx="26902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Projets mots interdits 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9E59EAF-EA12-658B-0351-4599EED119A8}"/>
              </a:ext>
            </a:extLst>
          </p:cNvPr>
          <p:cNvSpPr txBox="1"/>
          <p:nvPr/>
        </p:nvSpPr>
        <p:spPr>
          <a:xfrm>
            <a:off x="5357299" y="4977216"/>
            <a:ext cx="3311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Projet détection de signature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3E26B3A-861F-FB07-B63B-51F74FCB0483}"/>
              </a:ext>
            </a:extLst>
          </p:cNvPr>
          <p:cNvSpPr txBox="1"/>
          <p:nvPr/>
        </p:nvSpPr>
        <p:spPr>
          <a:xfrm>
            <a:off x="10038481" y="4890654"/>
            <a:ext cx="207063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Conclusion &amp; perspectives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334F06B-612E-519C-70FE-87CB1C6A97D3}"/>
              </a:ext>
            </a:extLst>
          </p:cNvPr>
          <p:cNvSpPr/>
          <p:nvPr/>
        </p:nvSpPr>
        <p:spPr>
          <a:xfrm>
            <a:off x="1" y="-4529"/>
            <a:ext cx="12191999" cy="578386"/>
          </a:xfrm>
          <a:prstGeom prst="rect">
            <a:avLst/>
          </a:prstGeom>
          <a:solidFill>
            <a:srgbClr val="DBE1E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155DD503-F3FC-466C-BA7A-CEAF13776645}"/>
              </a:ext>
            </a:extLst>
          </p:cNvPr>
          <p:cNvSpPr txBox="1"/>
          <p:nvPr/>
        </p:nvSpPr>
        <p:spPr>
          <a:xfrm>
            <a:off x="3066569" y="33461"/>
            <a:ext cx="5462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Plan</a:t>
            </a:r>
          </a:p>
        </p:txBody>
      </p:sp>
      <p:grpSp>
        <p:nvGrpSpPr>
          <p:cNvPr id="116" name="Groupe 115">
            <a:extLst>
              <a:ext uri="{FF2B5EF4-FFF2-40B4-BE49-F238E27FC236}">
                <a16:creationId xmlns:a16="http://schemas.microsoft.com/office/drawing/2014/main" id="{BF71024F-40EA-4B74-B673-BE895C200216}"/>
              </a:ext>
            </a:extLst>
          </p:cNvPr>
          <p:cNvGrpSpPr/>
          <p:nvPr/>
        </p:nvGrpSpPr>
        <p:grpSpPr>
          <a:xfrm>
            <a:off x="0" y="-333073"/>
            <a:ext cx="2615959" cy="1920402"/>
            <a:chOff x="0" y="-333073"/>
            <a:chExt cx="2615959" cy="1920402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84AF23D6-EC2D-4BF1-97C3-8E035F202300}"/>
                </a:ext>
              </a:extLst>
            </p:cNvPr>
            <p:cNvGrpSpPr/>
            <p:nvPr/>
          </p:nvGrpSpPr>
          <p:grpSpPr>
            <a:xfrm>
              <a:off x="0" y="-283314"/>
              <a:ext cx="2181143" cy="1870643"/>
              <a:chOff x="0" y="-261940"/>
              <a:chExt cx="2181143" cy="1870643"/>
            </a:xfrm>
          </p:grpSpPr>
          <p:sp>
            <p:nvSpPr>
              <p:cNvPr id="3" name="Triangle isocèle 2">
                <a:extLst>
                  <a:ext uri="{FF2B5EF4-FFF2-40B4-BE49-F238E27FC236}">
                    <a16:creationId xmlns:a16="http://schemas.microsoft.com/office/drawing/2014/main" id="{70882445-E51E-458B-8EE0-D7FFA7269BED}"/>
                  </a:ext>
                </a:extLst>
              </p:cNvPr>
              <p:cNvSpPr/>
              <p:nvPr/>
            </p:nvSpPr>
            <p:spPr>
              <a:xfrm rot="5400000">
                <a:off x="-70206" y="1140829"/>
                <a:ext cx="538080" cy="397668"/>
              </a:xfrm>
              <a:prstGeom prst="triangle">
                <a:avLst/>
              </a:prstGeom>
              <a:solidFill>
                <a:srgbClr val="0919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" name="Triangle isocèle 3">
                <a:extLst>
                  <a:ext uri="{FF2B5EF4-FFF2-40B4-BE49-F238E27FC236}">
                    <a16:creationId xmlns:a16="http://schemas.microsoft.com/office/drawing/2014/main" id="{8E49F783-0966-4376-ABE8-7B7E477EF8EA}"/>
                  </a:ext>
                </a:extLst>
              </p:cNvPr>
              <p:cNvSpPr/>
              <p:nvPr/>
            </p:nvSpPr>
            <p:spPr>
              <a:xfrm rot="16200000">
                <a:off x="-70206" y="874151"/>
                <a:ext cx="538080" cy="397668"/>
              </a:xfrm>
              <a:prstGeom prst="triangle">
                <a:avLst/>
              </a:prstGeom>
              <a:solidFill>
                <a:srgbClr val="F9CE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" name="Triangle isocèle 4">
                <a:extLst>
                  <a:ext uri="{FF2B5EF4-FFF2-40B4-BE49-F238E27FC236}">
                    <a16:creationId xmlns:a16="http://schemas.microsoft.com/office/drawing/2014/main" id="{E5E51EA5-DCDD-490A-B93C-14165D95C309}"/>
                  </a:ext>
                </a:extLst>
              </p:cNvPr>
              <p:cNvSpPr/>
              <p:nvPr/>
            </p:nvSpPr>
            <p:spPr>
              <a:xfrm rot="16200000">
                <a:off x="-70206" y="339246"/>
                <a:ext cx="538080" cy="397668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" name="Triangle isocèle 5">
                <a:extLst>
                  <a:ext uri="{FF2B5EF4-FFF2-40B4-BE49-F238E27FC236}">
                    <a16:creationId xmlns:a16="http://schemas.microsoft.com/office/drawing/2014/main" id="{5239FE8D-FD77-4652-96BC-E507C2DCBE43}"/>
                  </a:ext>
                </a:extLst>
              </p:cNvPr>
              <p:cNvSpPr/>
              <p:nvPr/>
            </p:nvSpPr>
            <p:spPr>
              <a:xfrm rot="5400000">
                <a:off x="-70206" y="608286"/>
                <a:ext cx="538080" cy="397668"/>
              </a:xfrm>
              <a:prstGeom prst="triangle">
                <a:avLst/>
              </a:prstGeom>
              <a:solidFill>
                <a:srgbClr val="CC58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" name="Triangle isocèle 6">
                <a:extLst>
                  <a:ext uri="{FF2B5EF4-FFF2-40B4-BE49-F238E27FC236}">
                    <a16:creationId xmlns:a16="http://schemas.microsoft.com/office/drawing/2014/main" id="{67008E0F-9C08-44F7-AF26-5D8D12E99D76}"/>
                  </a:ext>
                </a:extLst>
              </p:cNvPr>
              <p:cNvSpPr/>
              <p:nvPr/>
            </p:nvSpPr>
            <p:spPr>
              <a:xfrm rot="5400000">
                <a:off x="-70206" y="75762"/>
                <a:ext cx="538080" cy="397668"/>
              </a:xfrm>
              <a:prstGeom prst="triangle">
                <a:avLst/>
              </a:prstGeom>
              <a:solidFill>
                <a:srgbClr val="0081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" name="Triangle isocèle 7">
                <a:extLst>
                  <a:ext uri="{FF2B5EF4-FFF2-40B4-BE49-F238E27FC236}">
                    <a16:creationId xmlns:a16="http://schemas.microsoft.com/office/drawing/2014/main" id="{7C900947-0C3A-47EC-8C29-4186EC39CFED}"/>
                  </a:ext>
                </a:extLst>
              </p:cNvPr>
              <p:cNvSpPr/>
              <p:nvPr/>
            </p:nvSpPr>
            <p:spPr>
              <a:xfrm rot="16200000">
                <a:off x="-70206" y="-191734"/>
                <a:ext cx="538080" cy="397668"/>
              </a:xfrm>
              <a:prstGeom prst="triangle">
                <a:avLst/>
              </a:prstGeom>
              <a:solidFill>
                <a:srgbClr val="0919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" name="Triangle isocèle 8">
                <a:extLst>
                  <a:ext uri="{FF2B5EF4-FFF2-40B4-BE49-F238E27FC236}">
                    <a16:creationId xmlns:a16="http://schemas.microsoft.com/office/drawing/2014/main" id="{82C04785-B30E-4185-9D34-0C243C5CEA8D}"/>
                  </a:ext>
                </a:extLst>
              </p:cNvPr>
              <p:cNvSpPr/>
              <p:nvPr/>
            </p:nvSpPr>
            <p:spPr>
              <a:xfrm rot="5400000">
                <a:off x="323379" y="874151"/>
                <a:ext cx="538080" cy="397668"/>
              </a:xfrm>
              <a:prstGeom prst="triangle">
                <a:avLst/>
              </a:prstGeom>
              <a:solidFill>
                <a:srgbClr val="0919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" name="Triangle isocèle 9">
                <a:extLst>
                  <a:ext uri="{FF2B5EF4-FFF2-40B4-BE49-F238E27FC236}">
                    <a16:creationId xmlns:a16="http://schemas.microsoft.com/office/drawing/2014/main" id="{6F7E4192-E982-42AB-9BDD-FFED682FD1B0}"/>
                  </a:ext>
                </a:extLst>
              </p:cNvPr>
              <p:cNvSpPr/>
              <p:nvPr/>
            </p:nvSpPr>
            <p:spPr>
              <a:xfrm rot="16200000">
                <a:off x="320089" y="605905"/>
                <a:ext cx="538080" cy="397668"/>
              </a:xfrm>
              <a:prstGeom prst="triangle">
                <a:avLst/>
              </a:prstGeom>
              <a:solidFill>
                <a:srgbClr val="0919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" name="Triangle isocèle 10">
                <a:extLst>
                  <a:ext uri="{FF2B5EF4-FFF2-40B4-BE49-F238E27FC236}">
                    <a16:creationId xmlns:a16="http://schemas.microsoft.com/office/drawing/2014/main" id="{2149EDD5-131B-4957-8B37-8C21D6306975}"/>
                  </a:ext>
                </a:extLst>
              </p:cNvPr>
              <p:cNvSpPr/>
              <p:nvPr/>
            </p:nvSpPr>
            <p:spPr>
              <a:xfrm rot="5400000">
                <a:off x="325760" y="342124"/>
                <a:ext cx="538080" cy="397668"/>
              </a:xfrm>
              <a:prstGeom prst="triangle">
                <a:avLst/>
              </a:prstGeom>
              <a:solidFill>
                <a:srgbClr val="CC58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" name="Triangle isocèle 11">
                <a:extLst>
                  <a:ext uri="{FF2B5EF4-FFF2-40B4-BE49-F238E27FC236}">
                    <a16:creationId xmlns:a16="http://schemas.microsoft.com/office/drawing/2014/main" id="{37F4CBD3-B77F-45F1-B92E-65CFB599329D}"/>
                  </a:ext>
                </a:extLst>
              </p:cNvPr>
              <p:cNvSpPr/>
              <p:nvPr/>
            </p:nvSpPr>
            <p:spPr>
              <a:xfrm rot="5400000">
                <a:off x="717757" y="609079"/>
                <a:ext cx="538080" cy="397668"/>
              </a:xfrm>
              <a:prstGeom prst="triangle">
                <a:avLst/>
              </a:prstGeom>
              <a:solidFill>
                <a:srgbClr val="0081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" name="Triangle isocèle 12">
                <a:extLst>
                  <a:ext uri="{FF2B5EF4-FFF2-40B4-BE49-F238E27FC236}">
                    <a16:creationId xmlns:a16="http://schemas.microsoft.com/office/drawing/2014/main" id="{89D50662-7508-4C13-A46C-A447AB781690}"/>
                  </a:ext>
                </a:extLst>
              </p:cNvPr>
              <p:cNvSpPr/>
              <p:nvPr/>
            </p:nvSpPr>
            <p:spPr>
              <a:xfrm rot="16200000">
                <a:off x="322261" y="80207"/>
                <a:ext cx="538080" cy="397668"/>
              </a:xfrm>
              <a:prstGeom prst="triangle">
                <a:avLst/>
              </a:prstGeom>
              <a:solidFill>
                <a:srgbClr val="CC58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" name="Triangle isocèle 13">
                <a:extLst>
                  <a:ext uri="{FF2B5EF4-FFF2-40B4-BE49-F238E27FC236}">
                    <a16:creationId xmlns:a16="http://schemas.microsoft.com/office/drawing/2014/main" id="{36FB027C-A63C-438D-BFB3-1BF04E7786B2}"/>
                  </a:ext>
                </a:extLst>
              </p:cNvPr>
              <p:cNvSpPr/>
              <p:nvPr/>
            </p:nvSpPr>
            <p:spPr>
              <a:xfrm rot="5400000">
                <a:off x="323283" y="-190421"/>
                <a:ext cx="538080" cy="397668"/>
              </a:xfrm>
              <a:prstGeom prst="triangle">
                <a:avLst/>
              </a:prstGeom>
              <a:solidFill>
                <a:srgbClr val="0919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" name="Triangle isocèle 14">
                <a:extLst>
                  <a:ext uri="{FF2B5EF4-FFF2-40B4-BE49-F238E27FC236}">
                    <a16:creationId xmlns:a16="http://schemas.microsoft.com/office/drawing/2014/main" id="{E702CCC6-9172-4B9B-9251-ED8F53C3951B}"/>
                  </a:ext>
                </a:extLst>
              </p:cNvPr>
              <p:cNvSpPr/>
              <p:nvPr/>
            </p:nvSpPr>
            <p:spPr>
              <a:xfrm rot="8751296">
                <a:off x="857151" y="904148"/>
                <a:ext cx="478340" cy="397668"/>
              </a:xfrm>
              <a:prstGeom prst="triangle">
                <a:avLst/>
              </a:prstGeom>
              <a:solidFill>
                <a:srgbClr val="CC58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Triangle isocèle 15">
                <a:extLst>
                  <a:ext uri="{FF2B5EF4-FFF2-40B4-BE49-F238E27FC236}">
                    <a16:creationId xmlns:a16="http://schemas.microsoft.com/office/drawing/2014/main" id="{9C526D7B-4161-4B80-8F45-56DFD3FC141F}"/>
                  </a:ext>
                </a:extLst>
              </p:cNvPr>
              <p:cNvSpPr/>
              <p:nvPr/>
            </p:nvSpPr>
            <p:spPr>
              <a:xfrm rot="16200000">
                <a:off x="1263618" y="1202681"/>
                <a:ext cx="210790" cy="142875"/>
              </a:xfrm>
              <a:prstGeom prst="triangle">
                <a:avLst/>
              </a:prstGeom>
              <a:solidFill>
                <a:srgbClr val="CC58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Triangle isocèle 16">
                <a:extLst>
                  <a:ext uri="{FF2B5EF4-FFF2-40B4-BE49-F238E27FC236}">
                    <a16:creationId xmlns:a16="http://schemas.microsoft.com/office/drawing/2014/main" id="{8277DEF7-4D29-4480-980A-6604D06CB9D4}"/>
                  </a:ext>
                </a:extLst>
              </p:cNvPr>
              <p:cNvSpPr/>
              <p:nvPr/>
            </p:nvSpPr>
            <p:spPr>
              <a:xfrm rot="5400000">
                <a:off x="720138" y="78868"/>
                <a:ext cx="538080" cy="397668"/>
              </a:xfrm>
              <a:prstGeom prst="triangle">
                <a:avLst/>
              </a:prstGeom>
              <a:solidFill>
                <a:srgbClr val="0919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Triangle isocèle 17">
                <a:extLst>
                  <a:ext uri="{FF2B5EF4-FFF2-40B4-BE49-F238E27FC236}">
                    <a16:creationId xmlns:a16="http://schemas.microsoft.com/office/drawing/2014/main" id="{7AB6CE22-087E-4A03-B2C1-529D6AFA5663}"/>
                  </a:ext>
                </a:extLst>
              </p:cNvPr>
              <p:cNvSpPr/>
              <p:nvPr/>
            </p:nvSpPr>
            <p:spPr>
              <a:xfrm rot="16200000">
                <a:off x="712116" y="346281"/>
                <a:ext cx="538080" cy="397668"/>
              </a:xfrm>
              <a:prstGeom prst="triangle">
                <a:avLst/>
              </a:prstGeom>
              <a:solidFill>
                <a:srgbClr val="0081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Triangle isocèle 18">
                <a:extLst>
                  <a:ext uri="{FF2B5EF4-FFF2-40B4-BE49-F238E27FC236}">
                    <a16:creationId xmlns:a16="http://schemas.microsoft.com/office/drawing/2014/main" id="{8F290074-DCBE-4CE5-B311-3135F2269907}"/>
                  </a:ext>
                </a:extLst>
              </p:cNvPr>
              <p:cNvSpPr/>
              <p:nvPr/>
            </p:nvSpPr>
            <p:spPr>
              <a:xfrm rot="16200000">
                <a:off x="715959" y="-185908"/>
                <a:ext cx="538080" cy="397668"/>
              </a:xfrm>
              <a:prstGeom prst="triangle">
                <a:avLst/>
              </a:prstGeom>
              <a:solidFill>
                <a:srgbClr val="0919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Triangle isocèle 19">
                <a:extLst>
                  <a:ext uri="{FF2B5EF4-FFF2-40B4-BE49-F238E27FC236}">
                    <a16:creationId xmlns:a16="http://schemas.microsoft.com/office/drawing/2014/main" id="{A2BF00B4-2E29-4C66-A01C-614A531D8A7C}"/>
                  </a:ext>
                </a:extLst>
              </p:cNvPr>
              <p:cNvSpPr/>
              <p:nvPr/>
            </p:nvSpPr>
            <p:spPr>
              <a:xfrm rot="16200000">
                <a:off x="1104984" y="610605"/>
                <a:ext cx="538080" cy="397668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1" name="Triangle isocèle 20">
                <a:extLst>
                  <a:ext uri="{FF2B5EF4-FFF2-40B4-BE49-F238E27FC236}">
                    <a16:creationId xmlns:a16="http://schemas.microsoft.com/office/drawing/2014/main" id="{6B7EF459-0FC1-468F-A5F3-0C9FC36F4A25}"/>
                  </a:ext>
                </a:extLst>
              </p:cNvPr>
              <p:cNvSpPr/>
              <p:nvPr/>
            </p:nvSpPr>
            <p:spPr>
              <a:xfrm rot="5400000">
                <a:off x="1110603" y="340039"/>
                <a:ext cx="538080" cy="397668"/>
              </a:xfrm>
              <a:prstGeom prst="triangle">
                <a:avLst/>
              </a:prstGeom>
              <a:solidFill>
                <a:srgbClr val="F9CE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22" name="Triangle isocèle 21">
                <a:extLst>
                  <a:ext uri="{FF2B5EF4-FFF2-40B4-BE49-F238E27FC236}">
                    <a16:creationId xmlns:a16="http://schemas.microsoft.com/office/drawing/2014/main" id="{3F79D9A4-A2C0-4E66-AB77-AAE08CC62C6F}"/>
                  </a:ext>
                </a:extLst>
              </p:cNvPr>
              <p:cNvSpPr/>
              <p:nvPr/>
            </p:nvSpPr>
            <p:spPr>
              <a:xfrm rot="16200000">
                <a:off x="2004311" y="203384"/>
                <a:ext cx="210790" cy="142875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" name="Triangle isocèle 22">
                <a:extLst>
                  <a:ext uri="{FF2B5EF4-FFF2-40B4-BE49-F238E27FC236}">
                    <a16:creationId xmlns:a16="http://schemas.microsoft.com/office/drawing/2014/main" id="{F98DE97A-FF53-4C68-BAA1-AB9A2085D670}"/>
                  </a:ext>
                </a:extLst>
              </p:cNvPr>
              <p:cNvSpPr/>
              <p:nvPr/>
            </p:nvSpPr>
            <p:spPr>
              <a:xfrm rot="16200000">
                <a:off x="1105797" y="82573"/>
                <a:ext cx="538080" cy="397668"/>
              </a:xfrm>
              <a:prstGeom prst="triangle">
                <a:avLst/>
              </a:prstGeom>
              <a:solidFill>
                <a:srgbClr val="F9CE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Triangle isocèle 23">
                <a:extLst>
                  <a:ext uri="{FF2B5EF4-FFF2-40B4-BE49-F238E27FC236}">
                    <a16:creationId xmlns:a16="http://schemas.microsoft.com/office/drawing/2014/main" id="{A9A2E69A-82B0-460B-A2CD-89F2A3A10A0B}"/>
                  </a:ext>
                </a:extLst>
              </p:cNvPr>
              <p:cNvSpPr/>
              <p:nvPr/>
            </p:nvSpPr>
            <p:spPr>
              <a:xfrm rot="5400000">
                <a:off x="1502295" y="80227"/>
                <a:ext cx="538080" cy="397668"/>
              </a:xfrm>
              <a:prstGeom prst="triangle">
                <a:avLst/>
              </a:prstGeom>
              <a:solidFill>
                <a:srgbClr val="0081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25" name="Triangle isocèle 24">
                <a:extLst>
                  <a:ext uri="{FF2B5EF4-FFF2-40B4-BE49-F238E27FC236}">
                    <a16:creationId xmlns:a16="http://schemas.microsoft.com/office/drawing/2014/main" id="{D79A10C2-89CD-4868-8FFE-B1CA38B05932}"/>
                  </a:ext>
                </a:extLst>
              </p:cNvPr>
              <p:cNvSpPr/>
              <p:nvPr/>
            </p:nvSpPr>
            <p:spPr>
              <a:xfrm rot="5400000">
                <a:off x="1601535" y="889497"/>
                <a:ext cx="210790" cy="142875"/>
              </a:xfrm>
              <a:prstGeom prst="triangle">
                <a:avLst/>
              </a:prstGeom>
              <a:solidFill>
                <a:srgbClr val="F9CE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5CB82096-DF1B-4819-84FE-5FA99DEA4B88}"/>
                </a:ext>
              </a:extLst>
            </p:cNvPr>
            <p:cNvSpPr/>
            <p:nvPr/>
          </p:nvSpPr>
          <p:spPr>
            <a:xfrm rot="10800000">
              <a:off x="2155" y="-333073"/>
              <a:ext cx="2613804" cy="320387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8" name="ZoneTexte 37">
            <a:extLst>
              <a:ext uri="{FF2B5EF4-FFF2-40B4-BE49-F238E27FC236}">
                <a16:creationId xmlns:a16="http://schemas.microsoft.com/office/drawing/2014/main" id="{27A6C54A-AE97-9075-F7B6-E51330C94705}"/>
              </a:ext>
            </a:extLst>
          </p:cNvPr>
          <p:cNvSpPr txBox="1"/>
          <p:nvPr/>
        </p:nvSpPr>
        <p:spPr>
          <a:xfrm>
            <a:off x="11765377" y="6502791"/>
            <a:ext cx="403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b="1" dirty="0">
                <a:solidFill>
                  <a:schemeClr val="bg1"/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2</a:t>
            </a: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78DE7607-66D4-031E-40C4-49F7C33E48B1}"/>
              </a:ext>
            </a:extLst>
          </p:cNvPr>
          <p:cNvGrpSpPr/>
          <p:nvPr/>
        </p:nvGrpSpPr>
        <p:grpSpPr>
          <a:xfrm>
            <a:off x="10671011" y="3173409"/>
            <a:ext cx="598303" cy="1654288"/>
            <a:chOff x="6606695" y="3191540"/>
            <a:chExt cx="598303" cy="1654288"/>
          </a:xfrm>
        </p:grpSpPr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0375E73B-C7AE-757A-54FD-2115AC68DC91}"/>
                </a:ext>
              </a:extLst>
            </p:cNvPr>
            <p:cNvSpPr/>
            <p:nvPr/>
          </p:nvSpPr>
          <p:spPr>
            <a:xfrm>
              <a:off x="6606695" y="3191540"/>
              <a:ext cx="598303" cy="606056"/>
            </a:xfrm>
            <a:prstGeom prst="ellipse">
              <a:avLst/>
            </a:prstGeom>
            <a:noFill/>
            <a:ln w="9525">
              <a:solidFill>
                <a:srgbClr val="E6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D07DD7EB-F15F-B5D2-3E20-9BEF902279AB}"/>
                </a:ext>
              </a:extLst>
            </p:cNvPr>
            <p:cNvSpPr/>
            <p:nvPr/>
          </p:nvSpPr>
          <p:spPr>
            <a:xfrm>
              <a:off x="6682894" y="3267740"/>
              <a:ext cx="445903" cy="453656"/>
            </a:xfrm>
            <a:prstGeom prst="ellipse">
              <a:avLst/>
            </a:prstGeom>
            <a:noFill/>
            <a:ln w="9525">
              <a:solidFill>
                <a:srgbClr val="E6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4FBBE825-5D14-8E50-D72D-816E436072A6}"/>
                </a:ext>
              </a:extLst>
            </p:cNvPr>
            <p:cNvSpPr/>
            <p:nvPr/>
          </p:nvSpPr>
          <p:spPr>
            <a:xfrm>
              <a:off x="6759093" y="3343940"/>
              <a:ext cx="293503" cy="301256"/>
            </a:xfrm>
            <a:prstGeom prst="ellipse">
              <a:avLst/>
            </a:prstGeom>
            <a:solidFill>
              <a:srgbClr val="E6C000"/>
            </a:solidFill>
            <a:ln w="9525">
              <a:solidFill>
                <a:srgbClr val="E6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43" name="Connecteur droit 42">
              <a:extLst>
                <a:ext uri="{FF2B5EF4-FFF2-40B4-BE49-F238E27FC236}">
                  <a16:creationId xmlns:a16="http://schemas.microsoft.com/office/drawing/2014/main" id="{6E24EF99-DC01-5BAB-E94E-269431175346}"/>
                </a:ext>
              </a:extLst>
            </p:cNvPr>
            <p:cNvCxnSpPr>
              <a:stCxn id="42" idx="4"/>
            </p:cNvCxnSpPr>
            <p:nvPr/>
          </p:nvCxnSpPr>
          <p:spPr>
            <a:xfrm flipH="1">
              <a:off x="6905844" y="3645196"/>
              <a:ext cx="1" cy="1130595"/>
            </a:xfrm>
            <a:prstGeom prst="line">
              <a:avLst/>
            </a:prstGeom>
            <a:ln>
              <a:solidFill>
                <a:srgbClr val="E6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9C530965-B6EF-E31E-4729-BA1DD8AFAD47}"/>
                </a:ext>
              </a:extLst>
            </p:cNvPr>
            <p:cNvSpPr/>
            <p:nvPr/>
          </p:nvSpPr>
          <p:spPr>
            <a:xfrm>
              <a:off x="6865166" y="4766857"/>
              <a:ext cx="81355" cy="78971"/>
            </a:xfrm>
            <a:prstGeom prst="ellipse">
              <a:avLst/>
            </a:prstGeom>
            <a:solidFill>
              <a:srgbClr val="E6C000"/>
            </a:solidFill>
            <a:ln w="9525">
              <a:solidFill>
                <a:srgbClr val="E6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6CC3CCBA-D782-27EE-C8F8-08D59BC21DA9}"/>
              </a:ext>
            </a:extLst>
          </p:cNvPr>
          <p:cNvGrpSpPr/>
          <p:nvPr/>
        </p:nvGrpSpPr>
        <p:grpSpPr>
          <a:xfrm>
            <a:off x="9328742" y="4591458"/>
            <a:ext cx="1096160" cy="1602512"/>
            <a:chOff x="193931" y="4527415"/>
            <a:chExt cx="1096160" cy="1602512"/>
          </a:xfrm>
        </p:grpSpPr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DD5D014F-1D7E-63DF-A95C-DD9A9B39E110}"/>
                </a:ext>
              </a:extLst>
            </p:cNvPr>
            <p:cNvSpPr txBox="1"/>
            <p:nvPr/>
          </p:nvSpPr>
          <p:spPr>
            <a:xfrm>
              <a:off x="245634" y="4527415"/>
              <a:ext cx="1044457" cy="1554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0" dirty="0">
                  <a:solidFill>
                    <a:schemeClr val="bg1">
                      <a:lumMod val="85000"/>
                    </a:schemeClr>
                  </a:solidFill>
                  <a:latin typeface="Century Gothic" panose="020B0502020202020204" pitchFamily="34" charset="0"/>
                  <a:ea typeface="Cambria Math" panose="02040503050406030204" pitchFamily="18" charset="0"/>
                </a:rPr>
                <a:t>5</a:t>
              </a:r>
            </a:p>
            <a:p>
              <a:endParaRPr lang="fr-FR" sz="1500" dirty="0">
                <a:latin typeface="Century Gothic" panose="020B0502020202020204" pitchFamily="34" charset="0"/>
                <a:ea typeface="Cambria Math" panose="02040503050406030204" pitchFamily="18" charset="0"/>
              </a:endParaRPr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FE3A09C7-BD27-7E6D-881B-5CD6044B7DE8}"/>
                </a:ext>
              </a:extLst>
            </p:cNvPr>
            <p:cNvSpPr txBox="1"/>
            <p:nvPr/>
          </p:nvSpPr>
          <p:spPr>
            <a:xfrm>
              <a:off x="193931" y="4575655"/>
              <a:ext cx="1044457" cy="1554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0" dirty="0">
                  <a:solidFill>
                    <a:srgbClr val="E6C000"/>
                  </a:solidFill>
                  <a:latin typeface="Century Gothic" panose="020B0502020202020204" pitchFamily="34" charset="0"/>
                  <a:ea typeface="Cambria Math" panose="02040503050406030204" pitchFamily="18" charset="0"/>
                </a:rPr>
                <a:t>5</a:t>
              </a:r>
            </a:p>
            <a:p>
              <a:endParaRPr lang="fr-FR" sz="1500" dirty="0">
                <a:latin typeface="Century Gothic" panose="020B0502020202020204" pitchFamily="34" charset="0"/>
                <a:ea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242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33833AB1-7E78-4974-8810-9B786A1AE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731E6D3-244A-404E-BE6C-18A8E13C0D36}"/>
              </a:ext>
            </a:extLst>
          </p:cNvPr>
          <p:cNvSpPr/>
          <p:nvPr/>
        </p:nvSpPr>
        <p:spPr>
          <a:xfrm>
            <a:off x="0" y="-33908"/>
            <a:ext cx="12192000" cy="6893441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B8EB11-9B76-4496-8950-C9A2666B6F98}"/>
              </a:ext>
            </a:extLst>
          </p:cNvPr>
          <p:cNvSpPr/>
          <p:nvPr/>
        </p:nvSpPr>
        <p:spPr>
          <a:xfrm>
            <a:off x="3948378" y="1661764"/>
            <a:ext cx="4295244" cy="3023051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E27A3D-BC93-4028-8640-0332E72CC5F2}"/>
              </a:ext>
            </a:extLst>
          </p:cNvPr>
          <p:cNvSpPr/>
          <p:nvPr/>
        </p:nvSpPr>
        <p:spPr>
          <a:xfrm>
            <a:off x="2299690" y="2112922"/>
            <a:ext cx="7523740" cy="2138589"/>
          </a:xfrm>
          <a:prstGeom prst="rect">
            <a:avLst/>
          </a:prstGeom>
          <a:solidFill>
            <a:srgbClr val="00818A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C77E27D-EDA7-4137-A339-B737E070139A}"/>
              </a:ext>
            </a:extLst>
          </p:cNvPr>
          <p:cNvSpPr txBox="1"/>
          <p:nvPr/>
        </p:nvSpPr>
        <p:spPr>
          <a:xfrm>
            <a:off x="2299690" y="2928170"/>
            <a:ext cx="75056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  <a:latin typeface="Avenir Next LT Pro" panose="020B0504020202020204" pitchFamily="34" charset="0"/>
                <a:ea typeface="Cambria Math" panose="02040503050406030204" pitchFamily="18" charset="0"/>
              </a:rPr>
              <a:t>Prédiction</a:t>
            </a:r>
            <a:r>
              <a:rPr lang="en-US" sz="3200" dirty="0">
                <a:solidFill>
                  <a:schemeClr val="bg1"/>
                </a:solidFill>
                <a:latin typeface="Avenir Next LT Pro" panose="020B0504020202020204" pitchFamily="34" charset="0"/>
                <a:ea typeface="Cambria Math" panose="02040503050406030204" pitchFamily="18" charset="0"/>
              </a:rPr>
              <a:t> du </a:t>
            </a:r>
            <a:r>
              <a:rPr lang="en-US" sz="3200" dirty="0" err="1">
                <a:solidFill>
                  <a:schemeClr val="bg1"/>
                </a:solidFill>
                <a:latin typeface="Avenir Next LT Pro" panose="020B0504020202020204" pitchFamily="34" charset="0"/>
                <a:ea typeface="Cambria Math" panose="02040503050406030204" pitchFamily="18" charset="0"/>
              </a:rPr>
              <a:t>nombre</a:t>
            </a:r>
            <a:r>
              <a:rPr lang="en-US" sz="3200" dirty="0">
                <a:solidFill>
                  <a:schemeClr val="bg1"/>
                </a:solidFill>
                <a:latin typeface="Avenir Next LT Pro" panose="020B0504020202020204" pitchFamily="34" charset="0"/>
                <a:ea typeface="Cambria Math" panose="02040503050406030204" pitchFamily="18" charset="0"/>
              </a:rPr>
              <a:t> de credits </a:t>
            </a:r>
            <a:r>
              <a:rPr lang="en-US" sz="3200" dirty="0" err="1">
                <a:solidFill>
                  <a:schemeClr val="bg1"/>
                </a:solidFill>
                <a:latin typeface="Avenir Next LT Pro" panose="020B0504020202020204" pitchFamily="34" charset="0"/>
                <a:ea typeface="Cambria Math" panose="02040503050406030204" pitchFamily="18" charset="0"/>
              </a:rPr>
              <a:t>immobiliers</a:t>
            </a:r>
            <a:r>
              <a:rPr lang="en-US" sz="3200" dirty="0">
                <a:solidFill>
                  <a:schemeClr val="bg1"/>
                </a:solidFill>
                <a:latin typeface="Avenir Next LT Pro" panose="020B0504020202020204" pitchFamily="34" charset="0"/>
                <a:ea typeface="Cambria Math" panose="02040503050406030204" pitchFamily="18" charset="0"/>
              </a:rPr>
              <a:t> qui </a:t>
            </a:r>
            <a:r>
              <a:rPr lang="en-US" sz="3200" dirty="0" err="1">
                <a:solidFill>
                  <a:schemeClr val="bg1"/>
                </a:solidFill>
                <a:latin typeface="Avenir Next LT Pro" panose="020B0504020202020204" pitchFamily="34" charset="0"/>
                <a:ea typeface="Cambria Math" panose="02040503050406030204" pitchFamily="18" charset="0"/>
              </a:rPr>
              <a:t>arrivent</a:t>
            </a:r>
            <a:r>
              <a:rPr lang="en-US" sz="3200" dirty="0">
                <a:solidFill>
                  <a:schemeClr val="bg1"/>
                </a:solidFill>
                <a:latin typeface="Avenir Next LT Pro" panose="020B0504020202020204" pitchFamily="34" charset="0"/>
                <a:ea typeface="Cambria Math" panose="02040503050406030204" pitchFamily="18" charset="0"/>
              </a:rPr>
              <a:t> au back-office</a:t>
            </a:r>
            <a:endParaRPr lang="fr-FR" sz="3200" dirty="0">
              <a:solidFill>
                <a:schemeClr val="bg1"/>
              </a:solidFill>
              <a:latin typeface="Avenir Next LT Pro" panose="020B0504020202020204" pitchFamily="34" charset="0"/>
              <a:ea typeface="Cambria Math" panose="02040503050406030204" pitchFamily="18" charset="0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EAF6BF5-A5A5-4D1C-899D-A5074ADE9DBD}"/>
              </a:ext>
            </a:extLst>
          </p:cNvPr>
          <p:cNvSpPr txBox="1"/>
          <p:nvPr/>
        </p:nvSpPr>
        <p:spPr>
          <a:xfrm>
            <a:off x="2317772" y="2190837"/>
            <a:ext cx="750565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err="1">
                <a:latin typeface="Avenir Next LT Pro" panose="020B0504020202020204" pitchFamily="34" charset="0"/>
                <a:ea typeface="Cambria Math" panose="02040503050406030204" pitchFamily="18" charset="0"/>
              </a:rPr>
              <a:t>Projet</a:t>
            </a:r>
            <a:r>
              <a:rPr lang="en-US" sz="3500" dirty="0">
                <a:latin typeface="Avenir Next LT Pro" panose="020B0504020202020204" pitchFamily="34" charset="0"/>
                <a:ea typeface="Cambria Math" panose="02040503050406030204" pitchFamily="18" charset="0"/>
              </a:rPr>
              <a:t> Back-Office </a:t>
            </a:r>
            <a:r>
              <a:rPr lang="en-US" sz="3500" dirty="0" err="1">
                <a:latin typeface="Avenir Next LT Pro" panose="020B0504020202020204" pitchFamily="34" charset="0"/>
                <a:ea typeface="Cambria Math" panose="02040503050406030204" pitchFamily="18" charset="0"/>
              </a:rPr>
              <a:t>Crédits</a:t>
            </a:r>
            <a:endParaRPr lang="en-US" sz="3500" dirty="0">
              <a:latin typeface="Avenir Next LT Pro" panose="020B0504020202020204" pitchFamily="34" charset="0"/>
              <a:ea typeface="Cambria Math" panose="02040503050406030204" pitchFamily="18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407A80D2-FF0F-1B0B-3438-0B1EC26BB335}"/>
              </a:ext>
            </a:extLst>
          </p:cNvPr>
          <p:cNvGrpSpPr/>
          <p:nvPr/>
        </p:nvGrpSpPr>
        <p:grpSpPr>
          <a:xfrm>
            <a:off x="2004624" y="1482209"/>
            <a:ext cx="1024722" cy="1607564"/>
            <a:chOff x="2004624" y="1482209"/>
            <a:chExt cx="1024722" cy="160756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7C13A1B-BE4E-D8FE-691A-67A9F7024B27}"/>
                </a:ext>
              </a:extLst>
            </p:cNvPr>
            <p:cNvSpPr/>
            <p:nvPr/>
          </p:nvSpPr>
          <p:spPr>
            <a:xfrm>
              <a:off x="2004624" y="1643562"/>
              <a:ext cx="903676" cy="11461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0FE99CB1-637D-3F45-9B5D-76521473EB66}"/>
                </a:ext>
              </a:extLst>
            </p:cNvPr>
            <p:cNvGrpSpPr/>
            <p:nvPr/>
          </p:nvGrpSpPr>
          <p:grpSpPr>
            <a:xfrm>
              <a:off x="2071846" y="1482209"/>
              <a:ext cx="957500" cy="1607564"/>
              <a:chOff x="3128841" y="801999"/>
              <a:chExt cx="957500" cy="1607564"/>
            </a:xfrm>
          </p:grpSpPr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559B1D7C-1E82-970C-34E1-3307FD05E0E2}"/>
                  </a:ext>
                </a:extLst>
              </p:cNvPr>
              <p:cNvSpPr txBox="1"/>
              <p:nvPr/>
            </p:nvSpPr>
            <p:spPr>
              <a:xfrm>
                <a:off x="3182665" y="801999"/>
                <a:ext cx="903676" cy="1554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8000" dirty="0">
                    <a:solidFill>
                      <a:schemeClr val="bg1">
                        <a:lumMod val="85000"/>
                      </a:schemeClr>
                    </a:solidFill>
                    <a:latin typeface="Century Gothic" panose="020B0502020202020204" pitchFamily="34" charset="0"/>
                    <a:ea typeface="Cambria Math" panose="02040503050406030204" pitchFamily="18" charset="0"/>
                  </a:rPr>
                  <a:t>2</a:t>
                </a:r>
              </a:p>
              <a:p>
                <a:endParaRPr lang="fr-FR" sz="1500" dirty="0">
                  <a:latin typeface="Century Gothic" panose="020B0502020202020204" pitchFamily="34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0D876A7-C305-75BE-B4B4-F2C7478CDA05}"/>
                  </a:ext>
                </a:extLst>
              </p:cNvPr>
              <p:cNvSpPr txBox="1"/>
              <p:nvPr/>
            </p:nvSpPr>
            <p:spPr>
              <a:xfrm>
                <a:off x="3128841" y="855291"/>
                <a:ext cx="903676" cy="1554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8000" dirty="0">
                    <a:solidFill>
                      <a:srgbClr val="00818A"/>
                    </a:solidFill>
                    <a:latin typeface="Century Gothic" panose="020B0502020202020204" pitchFamily="34" charset="0"/>
                    <a:ea typeface="Cambria Math" panose="02040503050406030204" pitchFamily="18" charset="0"/>
                  </a:rPr>
                  <a:t>2</a:t>
                </a:r>
              </a:p>
              <a:p>
                <a:endParaRPr lang="fr-FR" sz="1500" dirty="0">
                  <a:latin typeface="Century Gothic" panose="020B0502020202020204" pitchFamily="34" charset="0"/>
                  <a:ea typeface="Cambria Math" panose="02040503050406030204" pitchFamily="18" charset="0"/>
                </a:endParaRPr>
              </a:p>
            </p:txBody>
          </p:sp>
        </p:grp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3BFE38A7-CF8A-8A2F-FC71-585E649CD49C}"/>
              </a:ext>
            </a:extLst>
          </p:cNvPr>
          <p:cNvSpPr txBox="1"/>
          <p:nvPr/>
        </p:nvSpPr>
        <p:spPr>
          <a:xfrm>
            <a:off x="11765377" y="6502791"/>
            <a:ext cx="403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b="1" dirty="0">
                <a:solidFill>
                  <a:schemeClr val="bg1"/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101036C6-9BFF-803F-7BAB-19813886A2FF}"/>
              </a:ext>
            </a:extLst>
          </p:cNvPr>
          <p:cNvSpPr/>
          <p:nvPr/>
        </p:nvSpPr>
        <p:spPr>
          <a:xfrm>
            <a:off x="1" y="-4529"/>
            <a:ext cx="12319000" cy="453656"/>
          </a:xfrm>
          <a:prstGeom prst="rect">
            <a:avLst/>
          </a:prstGeom>
          <a:solidFill>
            <a:srgbClr val="DBE1E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BEDC0591-BEB9-436B-A33A-CF024DE8BAB9}"/>
              </a:ext>
            </a:extLst>
          </p:cNvPr>
          <p:cNvGrpSpPr/>
          <p:nvPr/>
        </p:nvGrpSpPr>
        <p:grpSpPr>
          <a:xfrm>
            <a:off x="2038268" y="676706"/>
            <a:ext cx="10494780" cy="553537"/>
            <a:chOff x="1161594" y="4589259"/>
            <a:chExt cx="10403748" cy="553537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E8922B7F-03AA-48A4-8C06-4562805124E2}"/>
                </a:ext>
              </a:extLst>
            </p:cNvPr>
            <p:cNvSpPr txBox="1"/>
            <p:nvPr/>
          </p:nvSpPr>
          <p:spPr>
            <a:xfrm>
              <a:off x="1293022" y="4680511"/>
              <a:ext cx="10272320" cy="3717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b="1" u="sng" dirty="0">
                  <a:solidFill>
                    <a:srgbClr val="00818A"/>
                  </a:solidFill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Objectif </a:t>
              </a:r>
              <a:r>
                <a:rPr lang="en-US" b="1" dirty="0">
                  <a:solidFill>
                    <a:srgbClr val="00818A"/>
                  </a:solidFill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:</a:t>
              </a:r>
              <a:r>
                <a:rPr lang="en-US" dirty="0">
                  <a:solidFill>
                    <a:srgbClr val="00818A"/>
                  </a:solidFill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</a:t>
              </a:r>
              <a:r>
                <a:rPr lang="fr-FR" sz="1600" b="1" dirty="0"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</a:t>
              </a:r>
              <a:r>
                <a:rPr lang="fr-FR" sz="1600" b="1" dirty="0"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rédire</a:t>
              </a:r>
              <a:r>
                <a:rPr lang="fr-FR" sz="1600" dirty="0"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le nombre de </a:t>
              </a:r>
              <a:r>
                <a:rPr lang="fr-FR" sz="1600" b="1" dirty="0"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crédits</a:t>
              </a:r>
              <a:r>
                <a:rPr lang="fr-FR" sz="1600" dirty="0"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fr-FR" sz="1600" b="1" dirty="0"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immobiliers</a:t>
              </a:r>
              <a:r>
                <a:rPr lang="fr-FR" sz="1600" dirty="0"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qui arrivent au </a:t>
              </a:r>
              <a:r>
                <a:rPr lang="fr-FR" sz="1600" b="1" dirty="0"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back-office</a:t>
              </a:r>
              <a:r>
                <a:rPr lang="fr-FR" sz="1600" dirty="0"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par semaine.</a:t>
              </a:r>
              <a:endParaRPr lang="fr-FR" sz="1600" dirty="0">
                <a:effectLst/>
                <a:latin typeface="Avenir Next LT Pro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3552EF7-0686-4C48-940D-BD120F55CA59}"/>
                </a:ext>
              </a:extLst>
            </p:cNvPr>
            <p:cNvSpPr/>
            <p:nvPr/>
          </p:nvSpPr>
          <p:spPr>
            <a:xfrm>
              <a:off x="1161594" y="4589259"/>
              <a:ext cx="9210080" cy="553537"/>
            </a:xfrm>
            <a:prstGeom prst="rect">
              <a:avLst/>
            </a:prstGeom>
            <a:noFill/>
            <a:ln w="28575">
              <a:solidFill>
                <a:srgbClr val="00818A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 dirty="0">
                <a:solidFill>
                  <a:srgbClr val="CC5856"/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70589785-4E09-450D-AA1B-54CDB278EA45}"/>
              </a:ext>
            </a:extLst>
          </p:cNvPr>
          <p:cNvGrpSpPr/>
          <p:nvPr/>
        </p:nvGrpSpPr>
        <p:grpSpPr>
          <a:xfrm>
            <a:off x="2287719" y="3096693"/>
            <a:ext cx="5254954" cy="1813656"/>
            <a:chOff x="325878" y="4270109"/>
            <a:chExt cx="5254954" cy="181365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C028C36-35D7-4CF7-BB7A-17120B9A78F7}"/>
                </a:ext>
              </a:extLst>
            </p:cNvPr>
            <p:cNvSpPr/>
            <p:nvPr/>
          </p:nvSpPr>
          <p:spPr>
            <a:xfrm>
              <a:off x="485049" y="4718234"/>
              <a:ext cx="153536" cy="1365531"/>
            </a:xfrm>
            <a:prstGeom prst="rect">
              <a:avLst/>
            </a:prstGeom>
            <a:solidFill>
              <a:srgbClr val="00818A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00B07901-D48C-4E1F-8273-D7A445197381}"/>
                </a:ext>
              </a:extLst>
            </p:cNvPr>
            <p:cNvGrpSpPr/>
            <p:nvPr/>
          </p:nvGrpSpPr>
          <p:grpSpPr>
            <a:xfrm>
              <a:off x="425863" y="4781581"/>
              <a:ext cx="3941388" cy="338554"/>
              <a:chOff x="3118432" y="4415222"/>
              <a:chExt cx="3941388" cy="338554"/>
            </a:xfrm>
          </p:grpSpPr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F4C088D6-6367-4E41-8468-8B3A1ACFDBE1}"/>
                  </a:ext>
                </a:extLst>
              </p:cNvPr>
              <p:cNvSpPr txBox="1"/>
              <p:nvPr/>
            </p:nvSpPr>
            <p:spPr>
              <a:xfrm>
                <a:off x="3468348" y="4415222"/>
                <a:ext cx="359147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i="1" dirty="0" err="1">
                    <a:effectLst/>
                    <a:latin typeface="Avenir Next LT Pro" panose="020B05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Méthode</a:t>
                </a:r>
                <a:r>
                  <a:rPr lang="en-US" sz="1600" i="1" dirty="0">
                    <a:effectLst/>
                    <a:latin typeface="Avenir Next LT Pro" panose="020B05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i="1" dirty="0" err="1">
                    <a:effectLst/>
                    <a:latin typeface="Avenir Next LT Pro" panose="020B05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statistique</a:t>
                </a:r>
                <a:r>
                  <a:rPr lang="en-US" sz="1600" i="1" dirty="0">
                    <a:effectLst/>
                    <a:latin typeface="Avenir Next LT Pro" panose="020B05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>
                    <a:effectLst/>
                    <a:latin typeface="Avenir Next LT Pro" panose="020B05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 ARIMA</a:t>
                </a:r>
                <a:endParaRPr lang="en-US" sz="1600" b="1" dirty="0"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BB2DF2B5-9EBB-4EF1-A682-D210C4C5EAE2}"/>
                  </a:ext>
                </a:extLst>
              </p:cNvPr>
              <p:cNvSpPr/>
              <p:nvPr/>
            </p:nvSpPr>
            <p:spPr>
              <a:xfrm>
                <a:off x="3118432" y="4461388"/>
                <a:ext cx="261841" cy="276999"/>
              </a:xfrm>
              <a:prstGeom prst="ellipse">
                <a:avLst/>
              </a:prstGeom>
              <a:solidFill>
                <a:srgbClr val="00818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 dirty="0"/>
              </a:p>
            </p:txBody>
          </p:sp>
        </p:grpSp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8B3B3710-A8F8-4110-9D63-A4001B27E942}"/>
                </a:ext>
              </a:extLst>
            </p:cNvPr>
            <p:cNvGrpSpPr/>
            <p:nvPr/>
          </p:nvGrpSpPr>
          <p:grpSpPr>
            <a:xfrm>
              <a:off x="421281" y="5203610"/>
              <a:ext cx="5159551" cy="338554"/>
              <a:chOff x="3790596" y="4719209"/>
              <a:chExt cx="5159551" cy="338554"/>
            </a:xfrm>
          </p:grpSpPr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A47A709F-6AA7-4607-8A99-EA2F06CA77CF}"/>
                  </a:ext>
                </a:extLst>
              </p:cNvPr>
              <p:cNvSpPr txBox="1"/>
              <p:nvPr/>
            </p:nvSpPr>
            <p:spPr>
              <a:xfrm>
                <a:off x="4143811" y="4719209"/>
                <a:ext cx="480633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i="1" dirty="0">
                    <a:effectLst/>
                    <a:latin typeface="Avenir Next LT Pro" panose="020B05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Machine</a:t>
                </a:r>
                <a:r>
                  <a:rPr lang="en-US" sz="1600" dirty="0">
                    <a:effectLst/>
                    <a:latin typeface="Avenir Next LT Pro" panose="020B05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i="1" dirty="0">
                    <a:effectLst/>
                    <a:latin typeface="Avenir Next LT Pro" panose="020B05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Learning</a:t>
                </a:r>
                <a:r>
                  <a:rPr lang="en-US" sz="1600" dirty="0">
                    <a:effectLst/>
                    <a:latin typeface="Avenir Next LT Pro" panose="020B05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: </a:t>
                </a:r>
                <a:r>
                  <a:rPr lang="en-US" sz="1600" dirty="0" err="1">
                    <a:effectLst/>
                    <a:latin typeface="Avenir Next LT Pro" panose="020B05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XGBoost</a:t>
                </a:r>
                <a:r>
                  <a:rPr lang="en-US" sz="1600" dirty="0">
                    <a:effectLst/>
                    <a:latin typeface="Avenir Next LT Pro" panose="020B05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&amp; Random Forest </a:t>
                </a:r>
              </a:p>
            </p:txBody>
          </p:sp>
          <p:sp>
            <p:nvSpPr>
              <p:cNvPr id="9" name="Ellipse 8">
                <a:extLst>
                  <a:ext uri="{FF2B5EF4-FFF2-40B4-BE49-F238E27FC236}">
                    <a16:creationId xmlns:a16="http://schemas.microsoft.com/office/drawing/2014/main" id="{18BB6534-6108-4D49-971A-EC59D8DC1D2D}"/>
                  </a:ext>
                </a:extLst>
              </p:cNvPr>
              <p:cNvSpPr/>
              <p:nvPr/>
            </p:nvSpPr>
            <p:spPr>
              <a:xfrm>
                <a:off x="3790596" y="4772335"/>
                <a:ext cx="261841" cy="276999"/>
              </a:xfrm>
              <a:prstGeom prst="ellipse">
                <a:avLst/>
              </a:prstGeom>
              <a:solidFill>
                <a:srgbClr val="00818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 dirty="0"/>
              </a:p>
            </p:txBody>
          </p:sp>
        </p:grp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D62EFB00-6F2D-4374-ACBF-6B97A52D638C}"/>
                </a:ext>
              </a:extLst>
            </p:cNvPr>
            <p:cNvGrpSpPr/>
            <p:nvPr/>
          </p:nvGrpSpPr>
          <p:grpSpPr>
            <a:xfrm>
              <a:off x="421281" y="5636334"/>
              <a:ext cx="4613762" cy="338554"/>
              <a:chOff x="3790595" y="5279494"/>
              <a:chExt cx="4613762" cy="338554"/>
            </a:xfrm>
          </p:grpSpPr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50EF8264-E16C-4983-ACF2-2C31ECFCE6EE}"/>
                  </a:ext>
                </a:extLst>
              </p:cNvPr>
              <p:cNvSpPr txBox="1"/>
              <p:nvPr/>
            </p:nvSpPr>
            <p:spPr>
              <a:xfrm>
                <a:off x="4188495" y="5279494"/>
                <a:ext cx="421586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i="1" dirty="0">
                    <a:effectLst/>
                    <a:latin typeface="Avenir Next LT Pro" panose="020B05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Deep</a:t>
                </a:r>
                <a:r>
                  <a:rPr lang="en-US" sz="1600" dirty="0">
                    <a:effectLst/>
                    <a:latin typeface="Avenir Next LT Pro" panose="020B05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i="1" dirty="0">
                    <a:effectLst/>
                    <a:latin typeface="Avenir Next LT Pro" panose="020B05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Learnin</a:t>
                </a:r>
                <a:r>
                  <a:rPr lang="en-US" sz="1600" i="1" dirty="0">
                    <a:latin typeface="Avenir Next LT Pro" panose="020B05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</a:t>
                </a:r>
                <a:r>
                  <a:rPr lang="en-US" sz="1600" dirty="0">
                    <a:latin typeface="Avenir Next LT Pro" panose="020B05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: MLP &amp; RNN-LSTM</a:t>
                </a:r>
                <a:endParaRPr lang="fr-FR" sz="1600" b="1" dirty="0"/>
              </a:p>
            </p:txBody>
          </p:sp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9EF66B60-FFE2-43A6-8803-F522A28F4B93}"/>
                  </a:ext>
                </a:extLst>
              </p:cNvPr>
              <p:cNvSpPr/>
              <p:nvPr/>
            </p:nvSpPr>
            <p:spPr>
              <a:xfrm>
                <a:off x="3790595" y="5298895"/>
                <a:ext cx="261841" cy="276999"/>
              </a:xfrm>
              <a:prstGeom prst="ellipse">
                <a:avLst/>
              </a:prstGeom>
              <a:solidFill>
                <a:srgbClr val="00818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 dirty="0"/>
              </a:p>
            </p:txBody>
          </p:sp>
        </p:grp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E347B8CD-245F-473C-9BEC-4DBFBE0F79D7}"/>
                </a:ext>
              </a:extLst>
            </p:cNvPr>
            <p:cNvSpPr txBox="1"/>
            <p:nvPr/>
          </p:nvSpPr>
          <p:spPr>
            <a:xfrm>
              <a:off x="325878" y="4270109"/>
              <a:ext cx="414452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 err="1">
                  <a:solidFill>
                    <a:srgbClr val="00818A"/>
                  </a:solidFill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Méthodes</a:t>
              </a:r>
              <a:r>
                <a:rPr lang="en-US" sz="1600" b="1" dirty="0">
                  <a:solidFill>
                    <a:srgbClr val="00818A"/>
                  </a:solidFill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rgbClr val="00818A"/>
                  </a:solidFill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préalablement</a:t>
              </a:r>
              <a:r>
                <a:rPr lang="en-US" sz="1600" b="1" dirty="0">
                  <a:solidFill>
                    <a:srgbClr val="00818A"/>
                  </a:solidFill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rgbClr val="00818A"/>
                  </a:solidFill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testées</a:t>
              </a:r>
              <a:r>
                <a:rPr lang="en-US" sz="1600" b="1" dirty="0">
                  <a:solidFill>
                    <a:srgbClr val="00818A"/>
                  </a:solidFill>
                  <a:effectLst/>
                  <a:latin typeface="Avenir Next LT Pro" panose="020B05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:</a:t>
              </a:r>
              <a:endParaRPr lang="en-US" sz="1600" b="1" dirty="0">
                <a:solidFill>
                  <a:srgbClr val="00818A"/>
                </a:solidFill>
                <a:latin typeface="Avenir Next LT Pro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392821B5-0CDC-4B82-B779-8289449F1DF4}"/>
              </a:ext>
            </a:extLst>
          </p:cNvPr>
          <p:cNvGrpSpPr/>
          <p:nvPr/>
        </p:nvGrpSpPr>
        <p:grpSpPr>
          <a:xfrm>
            <a:off x="2356514" y="2390358"/>
            <a:ext cx="5308808" cy="338554"/>
            <a:chOff x="1103105" y="3118941"/>
            <a:chExt cx="5308808" cy="338554"/>
          </a:xfrm>
        </p:grpSpPr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FA9CDFA8-86E9-4805-8341-B0424E6CDF2E}"/>
                </a:ext>
              </a:extLst>
            </p:cNvPr>
            <p:cNvCxnSpPr/>
            <p:nvPr/>
          </p:nvCxnSpPr>
          <p:spPr>
            <a:xfrm>
              <a:off x="1103105" y="3303607"/>
              <a:ext cx="616672" cy="0"/>
            </a:xfrm>
            <a:prstGeom prst="line">
              <a:avLst/>
            </a:prstGeom>
            <a:ln w="57150" cap="rnd" cmpd="sng">
              <a:solidFill>
                <a:srgbClr val="00818A"/>
              </a:solidFill>
              <a:headEnd type="none"/>
              <a:tailEnd type="arrow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81367C87-E668-42D8-8806-EFBDC1DA0BE3}"/>
                </a:ext>
              </a:extLst>
            </p:cNvPr>
            <p:cNvSpPr txBox="1"/>
            <p:nvPr/>
          </p:nvSpPr>
          <p:spPr>
            <a:xfrm>
              <a:off x="1731755" y="3118941"/>
              <a:ext cx="46801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Diminuer le </a:t>
              </a:r>
              <a:r>
                <a:rPr lang="fr-FR" sz="1600" b="1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temps</a:t>
              </a:r>
              <a:r>
                <a:rPr lang="fr-FR" sz="16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</a:t>
              </a:r>
              <a:r>
                <a:rPr lang="fr-FR" sz="1600" b="1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de</a:t>
              </a:r>
              <a:r>
                <a:rPr lang="fr-FR" sz="16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</a:t>
              </a:r>
              <a:r>
                <a:rPr lang="fr-FR" sz="1600" b="1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traitement</a:t>
              </a:r>
              <a:r>
                <a:rPr lang="fr-FR" sz="16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des dossiers  </a:t>
              </a: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1FFD5496-80C5-42BF-A964-7B63F5502AF1}"/>
              </a:ext>
            </a:extLst>
          </p:cNvPr>
          <p:cNvGrpSpPr/>
          <p:nvPr/>
        </p:nvGrpSpPr>
        <p:grpSpPr>
          <a:xfrm>
            <a:off x="2356514" y="1917251"/>
            <a:ext cx="4668225" cy="338553"/>
            <a:chOff x="1093336" y="2680705"/>
            <a:chExt cx="4668225" cy="338553"/>
          </a:xfrm>
        </p:grpSpPr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657DF8EF-C1BD-4E12-A9EB-6EC4076E200D}"/>
                </a:ext>
              </a:extLst>
            </p:cNvPr>
            <p:cNvSpPr txBox="1"/>
            <p:nvPr/>
          </p:nvSpPr>
          <p:spPr>
            <a:xfrm>
              <a:off x="1731755" y="2680705"/>
              <a:ext cx="4029806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Prévoir les </a:t>
              </a:r>
              <a:r>
                <a:rPr lang="fr-FR" sz="1600" b="1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variations</a:t>
              </a:r>
              <a:r>
                <a:rPr lang="fr-FR" sz="16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</a:t>
              </a:r>
              <a:r>
                <a:rPr lang="fr-FR" sz="1600" b="1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de</a:t>
              </a:r>
              <a:r>
                <a:rPr lang="fr-FR" sz="16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</a:t>
              </a:r>
              <a:r>
                <a:rPr lang="fr-FR" sz="1600" b="1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personnel</a:t>
              </a:r>
              <a:endParaRPr lang="fr-FR" sz="16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endParaRPr>
            </a:p>
          </p:txBody>
        </p: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214EA5F5-7761-47A7-A8DF-73B2EEE16523}"/>
                </a:ext>
              </a:extLst>
            </p:cNvPr>
            <p:cNvCxnSpPr/>
            <p:nvPr/>
          </p:nvCxnSpPr>
          <p:spPr>
            <a:xfrm>
              <a:off x="1093336" y="2858915"/>
              <a:ext cx="616672" cy="0"/>
            </a:xfrm>
            <a:prstGeom prst="line">
              <a:avLst/>
            </a:prstGeom>
            <a:ln w="57150" cap="rnd" cmpd="sng">
              <a:solidFill>
                <a:srgbClr val="00818A"/>
              </a:solidFill>
              <a:headEnd type="none"/>
              <a:tailEnd type="arrow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e 139">
            <a:extLst>
              <a:ext uri="{FF2B5EF4-FFF2-40B4-BE49-F238E27FC236}">
                <a16:creationId xmlns:a16="http://schemas.microsoft.com/office/drawing/2014/main" id="{371FCE73-A6EC-051F-7312-9A8985D130D9}"/>
              </a:ext>
            </a:extLst>
          </p:cNvPr>
          <p:cNvGrpSpPr/>
          <p:nvPr/>
        </p:nvGrpSpPr>
        <p:grpSpPr>
          <a:xfrm>
            <a:off x="1074481" y="5420878"/>
            <a:ext cx="8728787" cy="979575"/>
            <a:chOff x="1074481" y="5420878"/>
            <a:chExt cx="8728787" cy="979575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CF72903B-69BF-47BB-A25A-61BC0C5ABDD6}"/>
                </a:ext>
              </a:extLst>
            </p:cNvPr>
            <p:cNvSpPr txBox="1"/>
            <p:nvPr/>
          </p:nvSpPr>
          <p:spPr>
            <a:xfrm>
              <a:off x="3193349" y="5528552"/>
              <a:ext cx="447197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err="1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Dépendance</a:t>
              </a:r>
              <a:r>
                <a:rPr lang="en-US" sz="16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</a:t>
              </a:r>
              <a:r>
                <a:rPr lang="en-US" sz="1600" dirty="0" err="1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temporelle</a:t>
              </a:r>
              <a:r>
                <a:rPr lang="en-US" sz="16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des </a:t>
              </a:r>
              <a:r>
                <a:rPr lang="en-US" sz="1600" dirty="0" err="1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données</a:t>
              </a:r>
              <a:endParaRPr lang="fr-FR" sz="1600" dirty="0"/>
            </a:p>
          </p:txBody>
        </p:sp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382125C6-B947-4A85-94A1-35D953EE60E8}"/>
                </a:ext>
              </a:extLst>
            </p:cNvPr>
            <p:cNvGrpSpPr/>
            <p:nvPr/>
          </p:nvGrpSpPr>
          <p:grpSpPr>
            <a:xfrm>
              <a:off x="1212898" y="5898195"/>
              <a:ext cx="8590370" cy="377697"/>
              <a:chOff x="8327081" y="4689807"/>
              <a:chExt cx="8590370" cy="377697"/>
            </a:xfrm>
          </p:grpSpPr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92564941-1D95-4603-993E-2545CDA4A602}"/>
                  </a:ext>
                </a:extLst>
              </p:cNvPr>
              <p:cNvSpPr txBox="1"/>
              <p:nvPr/>
            </p:nvSpPr>
            <p:spPr>
              <a:xfrm>
                <a:off x="8327081" y="4709379"/>
                <a:ext cx="859037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Nouvelle </a:t>
                </a:r>
                <a:r>
                  <a:rPr lang="en-US" sz="1600" dirty="0" err="1"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approche</a:t>
                </a:r>
                <a:r>
                  <a:rPr lang="en-US" sz="1600" dirty="0"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avec des </a:t>
                </a:r>
                <a:r>
                  <a:rPr lang="en-US" sz="1600" dirty="0" err="1"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méthodes</a:t>
                </a:r>
                <a:r>
                  <a:rPr lang="en-US" sz="1600" dirty="0"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</a:t>
                </a:r>
                <a:r>
                  <a:rPr lang="en-US" sz="1600" dirty="0" err="1"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spécifiques</a:t>
                </a:r>
                <a:r>
                  <a:rPr lang="en-US" sz="1600" dirty="0"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aux </a:t>
                </a:r>
                <a:r>
                  <a:rPr lang="en-US" sz="1600" b="1" dirty="0" err="1"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Séries</a:t>
                </a:r>
                <a:r>
                  <a:rPr lang="en-US" sz="1600" b="1" dirty="0"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</a:t>
                </a:r>
                <a:r>
                  <a:rPr lang="en-US" sz="1600" b="1" dirty="0" err="1"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Temporelles</a:t>
                </a:r>
                <a:endParaRPr lang="fr-FR" sz="1600" b="1" dirty="0"/>
              </a:p>
            </p:txBody>
          </p:sp>
          <p:sp>
            <p:nvSpPr>
              <p:cNvPr id="21" name="Flèche : bas 20">
                <a:extLst>
                  <a:ext uri="{FF2B5EF4-FFF2-40B4-BE49-F238E27FC236}">
                    <a16:creationId xmlns:a16="http://schemas.microsoft.com/office/drawing/2014/main" id="{F76306AD-09C1-42F8-94A0-12D056434740}"/>
                  </a:ext>
                </a:extLst>
              </p:cNvPr>
              <p:cNvSpPr/>
              <p:nvPr/>
            </p:nvSpPr>
            <p:spPr>
              <a:xfrm rot="16200000">
                <a:off x="8504638" y="4599762"/>
                <a:ext cx="377697" cy="557787"/>
              </a:xfrm>
              <a:prstGeom prst="downArrow">
                <a:avLst>
                  <a:gd name="adj1" fmla="val 44898"/>
                  <a:gd name="adj2" fmla="val 50000"/>
                </a:avLst>
              </a:prstGeom>
              <a:solidFill>
                <a:srgbClr val="00818A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 dirty="0"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D349EAD-FEAE-4D77-934A-F45B72DE4307}"/>
                </a:ext>
              </a:extLst>
            </p:cNvPr>
            <p:cNvSpPr/>
            <p:nvPr/>
          </p:nvSpPr>
          <p:spPr>
            <a:xfrm>
              <a:off x="1074481" y="5420878"/>
              <a:ext cx="8473296" cy="979575"/>
            </a:xfrm>
            <a:prstGeom prst="rect">
              <a:avLst/>
            </a:prstGeom>
            <a:noFill/>
            <a:ln w="28575">
              <a:solidFill>
                <a:srgbClr val="00818A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 dirty="0">
                <a:solidFill>
                  <a:srgbClr val="00818A"/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78" name="Groupe 77">
            <a:extLst>
              <a:ext uri="{FF2B5EF4-FFF2-40B4-BE49-F238E27FC236}">
                <a16:creationId xmlns:a16="http://schemas.microsoft.com/office/drawing/2014/main" id="{268F7825-55DC-44C8-86A3-9EBDBEFF21E4}"/>
              </a:ext>
            </a:extLst>
          </p:cNvPr>
          <p:cNvGrpSpPr/>
          <p:nvPr/>
        </p:nvGrpSpPr>
        <p:grpSpPr>
          <a:xfrm>
            <a:off x="0" y="-333073"/>
            <a:ext cx="2615959" cy="1920402"/>
            <a:chOff x="0" y="-333073"/>
            <a:chExt cx="2615959" cy="1920402"/>
          </a:xfrm>
        </p:grpSpPr>
        <p:grpSp>
          <p:nvGrpSpPr>
            <p:cNvPr id="79" name="Groupe 78">
              <a:extLst>
                <a:ext uri="{FF2B5EF4-FFF2-40B4-BE49-F238E27FC236}">
                  <a16:creationId xmlns:a16="http://schemas.microsoft.com/office/drawing/2014/main" id="{666B0A9B-B0E8-4C36-B7DF-E796B4A36AF0}"/>
                </a:ext>
              </a:extLst>
            </p:cNvPr>
            <p:cNvGrpSpPr/>
            <p:nvPr/>
          </p:nvGrpSpPr>
          <p:grpSpPr>
            <a:xfrm>
              <a:off x="0" y="-283314"/>
              <a:ext cx="2181143" cy="1870643"/>
              <a:chOff x="0" y="-261940"/>
              <a:chExt cx="2181143" cy="1870643"/>
            </a:xfrm>
          </p:grpSpPr>
          <p:sp>
            <p:nvSpPr>
              <p:cNvPr id="81" name="Triangle isocèle 80">
                <a:extLst>
                  <a:ext uri="{FF2B5EF4-FFF2-40B4-BE49-F238E27FC236}">
                    <a16:creationId xmlns:a16="http://schemas.microsoft.com/office/drawing/2014/main" id="{1ACC1133-D6A5-46A4-A965-8D406F5F4A03}"/>
                  </a:ext>
                </a:extLst>
              </p:cNvPr>
              <p:cNvSpPr/>
              <p:nvPr/>
            </p:nvSpPr>
            <p:spPr>
              <a:xfrm rot="5400000">
                <a:off x="-70206" y="1140829"/>
                <a:ext cx="538080" cy="397668"/>
              </a:xfrm>
              <a:prstGeom prst="triangle">
                <a:avLst/>
              </a:prstGeom>
              <a:solidFill>
                <a:srgbClr val="0919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Triangle isocèle 81">
                <a:extLst>
                  <a:ext uri="{FF2B5EF4-FFF2-40B4-BE49-F238E27FC236}">
                    <a16:creationId xmlns:a16="http://schemas.microsoft.com/office/drawing/2014/main" id="{5EE8CF76-7900-4EFC-9D79-333E4A47BF1D}"/>
                  </a:ext>
                </a:extLst>
              </p:cNvPr>
              <p:cNvSpPr/>
              <p:nvPr/>
            </p:nvSpPr>
            <p:spPr>
              <a:xfrm rot="16200000">
                <a:off x="-70206" y="874151"/>
                <a:ext cx="538080" cy="397668"/>
              </a:xfrm>
              <a:prstGeom prst="triangle">
                <a:avLst/>
              </a:prstGeom>
              <a:solidFill>
                <a:srgbClr val="F9CE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3" name="Triangle isocèle 82">
                <a:extLst>
                  <a:ext uri="{FF2B5EF4-FFF2-40B4-BE49-F238E27FC236}">
                    <a16:creationId xmlns:a16="http://schemas.microsoft.com/office/drawing/2014/main" id="{9665A71F-C341-4FEB-BFDC-5E0068D749E5}"/>
                  </a:ext>
                </a:extLst>
              </p:cNvPr>
              <p:cNvSpPr/>
              <p:nvPr/>
            </p:nvSpPr>
            <p:spPr>
              <a:xfrm rot="16200000">
                <a:off x="-70206" y="339246"/>
                <a:ext cx="538080" cy="397668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4" name="Triangle isocèle 83">
                <a:extLst>
                  <a:ext uri="{FF2B5EF4-FFF2-40B4-BE49-F238E27FC236}">
                    <a16:creationId xmlns:a16="http://schemas.microsoft.com/office/drawing/2014/main" id="{D6F2EA4D-CC01-475C-A31F-A41B0039100C}"/>
                  </a:ext>
                </a:extLst>
              </p:cNvPr>
              <p:cNvSpPr/>
              <p:nvPr/>
            </p:nvSpPr>
            <p:spPr>
              <a:xfrm rot="5400000">
                <a:off x="-70206" y="608286"/>
                <a:ext cx="538080" cy="397668"/>
              </a:xfrm>
              <a:prstGeom prst="triangle">
                <a:avLst/>
              </a:prstGeom>
              <a:solidFill>
                <a:srgbClr val="CC58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5" name="Triangle isocèle 84">
                <a:extLst>
                  <a:ext uri="{FF2B5EF4-FFF2-40B4-BE49-F238E27FC236}">
                    <a16:creationId xmlns:a16="http://schemas.microsoft.com/office/drawing/2014/main" id="{D010F121-EB96-44DD-9905-C612D2182FAD}"/>
                  </a:ext>
                </a:extLst>
              </p:cNvPr>
              <p:cNvSpPr/>
              <p:nvPr/>
            </p:nvSpPr>
            <p:spPr>
              <a:xfrm rot="5400000">
                <a:off x="-70206" y="75762"/>
                <a:ext cx="538080" cy="397668"/>
              </a:xfrm>
              <a:prstGeom prst="triangle">
                <a:avLst/>
              </a:prstGeom>
              <a:solidFill>
                <a:srgbClr val="0081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6" name="Triangle isocèle 85">
                <a:extLst>
                  <a:ext uri="{FF2B5EF4-FFF2-40B4-BE49-F238E27FC236}">
                    <a16:creationId xmlns:a16="http://schemas.microsoft.com/office/drawing/2014/main" id="{6B67B2C3-4D5E-40BC-901D-E1578261F5E2}"/>
                  </a:ext>
                </a:extLst>
              </p:cNvPr>
              <p:cNvSpPr/>
              <p:nvPr/>
            </p:nvSpPr>
            <p:spPr>
              <a:xfrm rot="16200000">
                <a:off x="-70206" y="-191734"/>
                <a:ext cx="538080" cy="397668"/>
              </a:xfrm>
              <a:prstGeom prst="triangle">
                <a:avLst/>
              </a:prstGeom>
              <a:solidFill>
                <a:srgbClr val="0919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7" name="Triangle isocèle 86">
                <a:extLst>
                  <a:ext uri="{FF2B5EF4-FFF2-40B4-BE49-F238E27FC236}">
                    <a16:creationId xmlns:a16="http://schemas.microsoft.com/office/drawing/2014/main" id="{47B41B80-2D8F-4899-8D64-7419D02DAC58}"/>
                  </a:ext>
                </a:extLst>
              </p:cNvPr>
              <p:cNvSpPr/>
              <p:nvPr/>
            </p:nvSpPr>
            <p:spPr>
              <a:xfrm rot="5400000">
                <a:off x="323379" y="874151"/>
                <a:ext cx="538080" cy="397668"/>
              </a:xfrm>
              <a:prstGeom prst="triangle">
                <a:avLst/>
              </a:prstGeom>
              <a:solidFill>
                <a:srgbClr val="0919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8" name="Triangle isocèle 87">
                <a:extLst>
                  <a:ext uri="{FF2B5EF4-FFF2-40B4-BE49-F238E27FC236}">
                    <a16:creationId xmlns:a16="http://schemas.microsoft.com/office/drawing/2014/main" id="{BD5580A5-F412-4E9E-9F9D-D27E4610B063}"/>
                  </a:ext>
                </a:extLst>
              </p:cNvPr>
              <p:cNvSpPr/>
              <p:nvPr/>
            </p:nvSpPr>
            <p:spPr>
              <a:xfrm rot="16200000">
                <a:off x="320089" y="605905"/>
                <a:ext cx="538080" cy="397668"/>
              </a:xfrm>
              <a:prstGeom prst="triangle">
                <a:avLst/>
              </a:prstGeom>
              <a:solidFill>
                <a:srgbClr val="0919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9" name="Triangle isocèle 88">
                <a:extLst>
                  <a:ext uri="{FF2B5EF4-FFF2-40B4-BE49-F238E27FC236}">
                    <a16:creationId xmlns:a16="http://schemas.microsoft.com/office/drawing/2014/main" id="{F2C213C3-0C32-469A-AD2B-9832BFFE4345}"/>
                  </a:ext>
                </a:extLst>
              </p:cNvPr>
              <p:cNvSpPr/>
              <p:nvPr/>
            </p:nvSpPr>
            <p:spPr>
              <a:xfrm rot="5400000">
                <a:off x="325760" y="342124"/>
                <a:ext cx="538080" cy="397668"/>
              </a:xfrm>
              <a:prstGeom prst="triangle">
                <a:avLst/>
              </a:prstGeom>
              <a:solidFill>
                <a:srgbClr val="CC58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0" name="Triangle isocèle 89">
                <a:extLst>
                  <a:ext uri="{FF2B5EF4-FFF2-40B4-BE49-F238E27FC236}">
                    <a16:creationId xmlns:a16="http://schemas.microsoft.com/office/drawing/2014/main" id="{DAB19E0A-DBD5-4642-A7EA-86DCE7C0924B}"/>
                  </a:ext>
                </a:extLst>
              </p:cNvPr>
              <p:cNvSpPr/>
              <p:nvPr/>
            </p:nvSpPr>
            <p:spPr>
              <a:xfrm rot="5400000">
                <a:off x="717757" y="609079"/>
                <a:ext cx="538080" cy="397668"/>
              </a:xfrm>
              <a:prstGeom prst="triangle">
                <a:avLst/>
              </a:prstGeom>
              <a:solidFill>
                <a:srgbClr val="0081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1" name="Triangle isocèle 90">
                <a:extLst>
                  <a:ext uri="{FF2B5EF4-FFF2-40B4-BE49-F238E27FC236}">
                    <a16:creationId xmlns:a16="http://schemas.microsoft.com/office/drawing/2014/main" id="{7ADCB3EF-4281-48CE-8A07-F0558326B0B8}"/>
                  </a:ext>
                </a:extLst>
              </p:cNvPr>
              <p:cNvSpPr/>
              <p:nvPr/>
            </p:nvSpPr>
            <p:spPr>
              <a:xfrm rot="16200000">
                <a:off x="322261" y="80207"/>
                <a:ext cx="538080" cy="397668"/>
              </a:xfrm>
              <a:prstGeom prst="triangle">
                <a:avLst/>
              </a:prstGeom>
              <a:solidFill>
                <a:srgbClr val="CC58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2" name="Triangle isocèle 91">
                <a:extLst>
                  <a:ext uri="{FF2B5EF4-FFF2-40B4-BE49-F238E27FC236}">
                    <a16:creationId xmlns:a16="http://schemas.microsoft.com/office/drawing/2014/main" id="{0C80FB76-A4DF-4EBC-8324-62CC72BCDD0A}"/>
                  </a:ext>
                </a:extLst>
              </p:cNvPr>
              <p:cNvSpPr/>
              <p:nvPr/>
            </p:nvSpPr>
            <p:spPr>
              <a:xfrm rot="5400000">
                <a:off x="323283" y="-190421"/>
                <a:ext cx="538080" cy="397668"/>
              </a:xfrm>
              <a:prstGeom prst="triangle">
                <a:avLst/>
              </a:prstGeom>
              <a:solidFill>
                <a:srgbClr val="0919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3" name="Triangle isocèle 92">
                <a:extLst>
                  <a:ext uri="{FF2B5EF4-FFF2-40B4-BE49-F238E27FC236}">
                    <a16:creationId xmlns:a16="http://schemas.microsoft.com/office/drawing/2014/main" id="{B0096FC5-71A8-4ADC-AC76-9398AA641956}"/>
                  </a:ext>
                </a:extLst>
              </p:cNvPr>
              <p:cNvSpPr/>
              <p:nvPr/>
            </p:nvSpPr>
            <p:spPr>
              <a:xfrm rot="8751296">
                <a:off x="857151" y="904148"/>
                <a:ext cx="478340" cy="397668"/>
              </a:xfrm>
              <a:prstGeom prst="triangle">
                <a:avLst/>
              </a:prstGeom>
              <a:solidFill>
                <a:srgbClr val="CC58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4" name="Triangle isocèle 93">
                <a:extLst>
                  <a:ext uri="{FF2B5EF4-FFF2-40B4-BE49-F238E27FC236}">
                    <a16:creationId xmlns:a16="http://schemas.microsoft.com/office/drawing/2014/main" id="{0B3BD243-4471-4A8B-8291-752FB92E7500}"/>
                  </a:ext>
                </a:extLst>
              </p:cNvPr>
              <p:cNvSpPr/>
              <p:nvPr/>
            </p:nvSpPr>
            <p:spPr>
              <a:xfrm rot="16200000">
                <a:off x="1263618" y="1202681"/>
                <a:ext cx="210790" cy="142875"/>
              </a:xfrm>
              <a:prstGeom prst="triangle">
                <a:avLst/>
              </a:prstGeom>
              <a:solidFill>
                <a:srgbClr val="CC58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5" name="Triangle isocèle 94">
                <a:extLst>
                  <a:ext uri="{FF2B5EF4-FFF2-40B4-BE49-F238E27FC236}">
                    <a16:creationId xmlns:a16="http://schemas.microsoft.com/office/drawing/2014/main" id="{721DCBF1-9187-4680-AFC5-2F971D920C3E}"/>
                  </a:ext>
                </a:extLst>
              </p:cNvPr>
              <p:cNvSpPr/>
              <p:nvPr/>
            </p:nvSpPr>
            <p:spPr>
              <a:xfrm rot="5400000">
                <a:off x="720138" y="78868"/>
                <a:ext cx="538080" cy="397668"/>
              </a:xfrm>
              <a:prstGeom prst="triangle">
                <a:avLst/>
              </a:prstGeom>
              <a:solidFill>
                <a:srgbClr val="0919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6" name="Triangle isocèle 95">
                <a:extLst>
                  <a:ext uri="{FF2B5EF4-FFF2-40B4-BE49-F238E27FC236}">
                    <a16:creationId xmlns:a16="http://schemas.microsoft.com/office/drawing/2014/main" id="{65AF0523-F220-42FE-A2CB-62EE14357A7A}"/>
                  </a:ext>
                </a:extLst>
              </p:cNvPr>
              <p:cNvSpPr/>
              <p:nvPr/>
            </p:nvSpPr>
            <p:spPr>
              <a:xfrm rot="16200000">
                <a:off x="712116" y="346281"/>
                <a:ext cx="538080" cy="397668"/>
              </a:xfrm>
              <a:prstGeom prst="triangle">
                <a:avLst/>
              </a:prstGeom>
              <a:solidFill>
                <a:srgbClr val="0081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7" name="Triangle isocèle 96">
                <a:extLst>
                  <a:ext uri="{FF2B5EF4-FFF2-40B4-BE49-F238E27FC236}">
                    <a16:creationId xmlns:a16="http://schemas.microsoft.com/office/drawing/2014/main" id="{6220DB10-0319-47B3-9F51-BDDED543B10D}"/>
                  </a:ext>
                </a:extLst>
              </p:cNvPr>
              <p:cNvSpPr/>
              <p:nvPr/>
            </p:nvSpPr>
            <p:spPr>
              <a:xfrm rot="16200000">
                <a:off x="715959" y="-185908"/>
                <a:ext cx="538080" cy="397668"/>
              </a:xfrm>
              <a:prstGeom prst="triangle">
                <a:avLst/>
              </a:prstGeom>
              <a:solidFill>
                <a:srgbClr val="0919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8" name="Triangle isocèle 97">
                <a:extLst>
                  <a:ext uri="{FF2B5EF4-FFF2-40B4-BE49-F238E27FC236}">
                    <a16:creationId xmlns:a16="http://schemas.microsoft.com/office/drawing/2014/main" id="{CAEDB585-0B33-40FC-AFBF-18156CC57D20}"/>
                  </a:ext>
                </a:extLst>
              </p:cNvPr>
              <p:cNvSpPr/>
              <p:nvPr/>
            </p:nvSpPr>
            <p:spPr>
              <a:xfrm rot="16200000">
                <a:off x="1104984" y="610605"/>
                <a:ext cx="538080" cy="397668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9" name="Triangle isocèle 98">
                <a:extLst>
                  <a:ext uri="{FF2B5EF4-FFF2-40B4-BE49-F238E27FC236}">
                    <a16:creationId xmlns:a16="http://schemas.microsoft.com/office/drawing/2014/main" id="{91FAB851-6F7A-4A9D-850C-A1CD7F9BF781}"/>
                  </a:ext>
                </a:extLst>
              </p:cNvPr>
              <p:cNvSpPr/>
              <p:nvPr/>
            </p:nvSpPr>
            <p:spPr>
              <a:xfrm rot="5400000">
                <a:off x="1110603" y="340039"/>
                <a:ext cx="538080" cy="397668"/>
              </a:xfrm>
              <a:prstGeom prst="triangle">
                <a:avLst/>
              </a:prstGeom>
              <a:solidFill>
                <a:srgbClr val="F9CE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00" name="Triangle isocèle 99">
                <a:extLst>
                  <a:ext uri="{FF2B5EF4-FFF2-40B4-BE49-F238E27FC236}">
                    <a16:creationId xmlns:a16="http://schemas.microsoft.com/office/drawing/2014/main" id="{965A90ED-14A6-4F19-8DEA-D3446C615B16}"/>
                  </a:ext>
                </a:extLst>
              </p:cNvPr>
              <p:cNvSpPr/>
              <p:nvPr/>
            </p:nvSpPr>
            <p:spPr>
              <a:xfrm rot="16200000">
                <a:off x="2004311" y="203384"/>
                <a:ext cx="210790" cy="142875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1" name="Triangle isocèle 100">
                <a:extLst>
                  <a:ext uri="{FF2B5EF4-FFF2-40B4-BE49-F238E27FC236}">
                    <a16:creationId xmlns:a16="http://schemas.microsoft.com/office/drawing/2014/main" id="{2F217879-B021-4606-B7C3-A62760F3D2EB}"/>
                  </a:ext>
                </a:extLst>
              </p:cNvPr>
              <p:cNvSpPr/>
              <p:nvPr/>
            </p:nvSpPr>
            <p:spPr>
              <a:xfrm rot="16200000">
                <a:off x="1105797" y="82573"/>
                <a:ext cx="538080" cy="397668"/>
              </a:xfrm>
              <a:prstGeom prst="triangle">
                <a:avLst/>
              </a:prstGeom>
              <a:solidFill>
                <a:srgbClr val="F9CE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2" name="Triangle isocèle 101">
                <a:extLst>
                  <a:ext uri="{FF2B5EF4-FFF2-40B4-BE49-F238E27FC236}">
                    <a16:creationId xmlns:a16="http://schemas.microsoft.com/office/drawing/2014/main" id="{9E2BD88E-0B73-42F4-AB7C-170159BE2D89}"/>
                  </a:ext>
                </a:extLst>
              </p:cNvPr>
              <p:cNvSpPr/>
              <p:nvPr/>
            </p:nvSpPr>
            <p:spPr>
              <a:xfrm rot="5400000">
                <a:off x="1502295" y="80227"/>
                <a:ext cx="538080" cy="397668"/>
              </a:xfrm>
              <a:prstGeom prst="triangle">
                <a:avLst/>
              </a:prstGeom>
              <a:solidFill>
                <a:srgbClr val="0081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03" name="Triangle isocèle 102">
                <a:extLst>
                  <a:ext uri="{FF2B5EF4-FFF2-40B4-BE49-F238E27FC236}">
                    <a16:creationId xmlns:a16="http://schemas.microsoft.com/office/drawing/2014/main" id="{A7C3E2E0-4B32-4A91-81B8-403420791258}"/>
                  </a:ext>
                </a:extLst>
              </p:cNvPr>
              <p:cNvSpPr/>
              <p:nvPr/>
            </p:nvSpPr>
            <p:spPr>
              <a:xfrm rot="5400000">
                <a:off x="1601535" y="889497"/>
                <a:ext cx="210790" cy="142875"/>
              </a:xfrm>
              <a:prstGeom prst="triangle">
                <a:avLst/>
              </a:prstGeom>
              <a:solidFill>
                <a:srgbClr val="F9CE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B8A0604-62D0-4B59-8135-1A0DD8878BD2}"/>
                </a:ext>
              </a:extLst>
            </p:cNvPr>
            <p:cNvSpPr/>
            <p:nvPr/>
          </p:nvSpPr>
          <p:spPr>
            <a:xfrm rot="10800000">
              <a:off x="2155" y="-333073"/>
              <a:ext cx="2613804" cy="320387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04" name="Groupe 103">
            <a:extLst>
              <a:ext uri="{FF2B5EF4-FFF2-40B4-BE49-F238E27FC236}">
                <a16:creationId xmlns:a16="http://schemas.microsoft.com/office/drawing/2014/main" id="{C26BFF37-924F-4306-BB28-866A7B7527C1}"/>
              </a:ext>
            </a:extLst>
          </p:cNvPr>
          <p:cNvGrpSpPr/>
          <p:nvPr/>
        </p:nvGrpSpPr>
        <p:grpSpPr>
          <a:xfrm>
            <a:off x="9587523" y="5248180"/>
            <a:ext cx="2613804" cy="1926212"/>
            <a:chOff x="9587523" y="5248180"/>
            <a:chExt cx="2613804" cy="1926212"/>
          </a:xfrm>
        </p:grpSpPr>
        <p:grpSp>
          <p:nvGrpSpPr>
            <p:cNvPr id="105" name="Groupe 104">
              <a:extLst>
                <a:ext uri="{FF2B5EF4-FFF2-40B4-BE49-F238E27FC236}">
                  <a16:creationId xmlns:a16="http://schemas.microsoft.com/office/drawing/2014/main" id="{66A8028B-70E7-45D0-BF82-EF196AD15F0A}"/>
                </a:ext>
              </a:extLst>
            </p:cNvPr>
            <p:cNvGrpSpPr/>
            <p:nvPr/>
          </p:nvGrpSpPr>
          <p:grpSpPr>
            <a:xfrm rot="10800000">
              <a:off x="10010857" y="5248180"/>
              <a:ext cx="2181143" cy="1870643"/>
              <a:chOff x="0" y="-261940"/>
              <a:chExt cx="2181143" cy="1870643"/>
            </a:xfrm>
          </p:grpSpPr>
          <p:sp>
            <p:nvSpPr>
              <p:cNvPr id="107" name="Triangle isocèle 106">
                <a:extLst>
                  <a:ext uri="{FF2B5EF4-FFF2-40B4-BE49-F238E27FC236}">
                    <a16:creationId xmlns:a16="http://schemas.microsoft.com/office/drawing/2014/main" id="{AB7421AC-7BF5-41CD-992F-0B7BD68ECD7F}"/>
                  </a:ext>
                </a:extLst>
              </p:cNvPr>
              <p:cNvSpPr/>
              <p:nvPr/>
            </p:nvSpPr>
            <p:spPr>
              <a:xfrm rot="5400000">
                <a:off x="-70206" y="1140829"/>
                <a:ext cx="538080" cy="397668"/>
              </a:xfrm>
              <a:prstGeom prst="triangle">
                <a:avLst/>
              </a:prstGeom>
              <a:solidFill>
                <a:srgbClr val="0919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8" name="Triangle isocèle 107">
                <a:extLst>
                  <a:ext uri="{FF2B5EF4-FFF2-40B4-BE49-F238E27FC236}">
                    <a16:creationId xmlns:a16="http://schemas.microsoft.com/office/drawing/2014/main" id="{1EBD8C17-D675-4D59-AB22-19C5826E5011}"/>
                  </a:ext>
                </a:extLst>
              </p:cNvPr>
              <p:cNvSpPr/>
              <p:nvPr/>
            </p:nvSpPr>
            <p:spPr>
              <a:xfrm rot="16200000">
                <a:off x="-70206" y="874151"/>
                <a:ext cx="538080" cy="397668"/>
              </a:xfrm>
              <a:prstGeom prst="triangle">
                <a:avLst/>
              </a:prstGeom>
              <a:solidFill>
                <a:srgbClr val="F9CE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9" name="Triangle isocèle 108">
                <a:extLst>
                  <a:ext uri="{FF2B5EF4-FFF2-40B4-BE49-F238E27FC236}">
                    <a16:creationId xmlns:a16="http://schemas.microsoft.com/office/drawing/2014/main" id="{B9D9FD68-AFC7-4AD5-BA60-9BFEE54FFAEF}"/>
                  </a:ext>
                </a:extLst>
              </p:cNvPr>
              <p:cNvSpPr/>
              <p:nvPr/>
            </p:nvSpPr>
            <p:spPr>
              <a:xfrm rot="16200000">
                <a:off x="-70206" y="339246"/>
                <a:ext cx="538080" cy="397668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0" name="Triangle isocèle 109">
                <a:extLst>
                  <a:ext uri="{FF2B5EF4-FFF2-40B4-BE49-F238E27FC236}">
                    <a16:creationId xmlns:a16="http://schemas.microsoft.com/office/drawing/2014/main" id="{7696A67C-FC14-44B0-A7AA-9163096534FA}"/>
                  </a:ext>
                </a:extLst>
              </p:cNvPr>
              <p:cNvSpPr/>
              <p:nvPr/>
            </p:nvSpPr>
            <p:spPr>
              <a:xfrm rot="5400000">
                <a:off x="-70206" y="608286"/>
                <a:ext cx="538080" cy="397668"/>
              </a:xfrm>
              <a:prstGeom prst="triangle">
                <a:avLst/>
              </a:prstGeom>
              <a:solidFill>
                <a:srgbClr val="CC58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1" name="Triangle isocèle 110">
                <a:extLst>
                  <a:ext uri="{FF2B5EF4-FFF2-40B4-BE49-F238E27FC236}">
                    <a16:creationId xmlns:a16="http://schemas.microsoft.com/office/drawing/2014/main" id="{BF82DD42-2E3C-491F-8485-5665ECD68335}"/>
                  </a:ext>
                </a:extLst>
              </p:cNvPr>
              <p:cNvSpPr/>
              <p:nvPr/>
            </p:nvSpPr>
            <p:spPr>
              <a:xfrm rot="5400000">
                <a:off x="-70206" y="75762"/>
                <a:ext cx="538080" cy="397668"/>
              </a:xfrm>
              <a:prstGeom prst="triangle">
                <a:avLst/>
              </a:prstGeom>
              <a:solidFill>
                <a:srgbClr val="0081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2" name="Triangle isocèle 111">
                <a:extLst>
                  <a:ext uri="{FF2B5EF4-FFF2-40B4-BE49-F238E27FC236}">
                    <a16:creationId xmlns:a16="http://schemas.microsoft.com/office/drawing/2014/main" id="{97576A45-5CD4-45FC-A9DD-1BE431BC5EDD}"/>
                  </a:ext>
                </a:extLst>
              </p:cNvPr>
              <p:cNvSpPr/>
              <p:nvPr/>
            </p:nvSpPr>
            <p:spPr>
              <a:xfrm rot="16200000">
                <a:off x="-70206" y="-191734"/>
                <a:ext cx="538080" cy="397668"/>
              </a:xfrm>
              <a:prstGeom prst="triangle">
                <a:avLst/>
              </a:prstGeom>
              <a:solidFill>
                <a:srgbClr val="0919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3" name="Triangle isocèle 112">
                <a:extLst>
                  <a:ext uri="{FF2B5EF4-FFF2-40B4-BE49-F238E27FC236}">
                    <a16:creationId xmlns:a16="http://schemas.microsoft.com/office/drawing/2014/main" id="{4845EBBA-0EAE-4236-B481-B12F42358C5E}"/>
                  </a:ext>
                </a:extLst>
              </p:cNvPr>
              <p:cNvSpPr/>
              <p:nvPr/>
            </p:nvSpPr>
            <p:spPr>
              <a:xfrm rot="5400000">
                <a:off x="323379" y="874151"/>
                <a:ext cx="538080" cy="397668"/>
              </a:xfrm>
              <a:prstGeom prst="triangle">
                <a:avLst/>
              </a:prstGeom>
              <a:solidFill>
                <a:srgbClr val="0919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4" name="Triangle isocèle 113">
                <a:extLst>
                  <a:ext uri="{FF2B5EF4-FFF2-40B4-BE49-F238E27FC236}">
                    <a16:creationId xmlns:a16="http://schemas.microsoft.com/office/drawing/2014/main" id="{DAA38D1C-9582-43FD-BCCE-253033215398}"/>
                  </a:ext>
                </a:extLst>
              </p:cNvPr>
              <p:cNvSpPr/>
              <p:nvPr/>
            </p:nvSpPr>
            <p:spPr>
              <a:xfrm rot="16200000">
                <a:off x="320089" y="605905"/>
                <a:ext cx="538080" cy="397668"/>
              </a:xfrm>
              <a:prstGeom prst="triangle">
                <a:avLst/>
              </a:prstGeom>
              <a:solidFill>
                <a:srgbClr val="0919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5" name="Triangle isocèle 114">
                <a:extLst>
                  <a:ext uri="{FF2B5EF4-FFF2-40B4-BE49-F238E27FC236}">
                    <a16:creationId xmlns:a16="http://schemas.microsoft.com/office/drawing/2014/main" id="{72363D60-6653-4D3D-8902-537BAB14CAD0}"/>
                  </a:ext>
                </a:extLst>
              </p:cNvPr>
              <p:cNvSpPr/>
              <p:nvPr/>
            </p:nvSpPr>
            <p:spPr>
              <a:xfrm rot="5400000">
                <a:off x="325760" y="342124"/>
                <a:ext cx="538080" cy="397668"/>
              </a:xfrm>
              <a:prstGeom prst="triangle">
                <a:avLst/>
              </a:prstGeom>
              <a:solidFill>
                <a:srgbClr val="CC58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6" name="Triangle isocèle 115">
                <a:extLst>
                  <a:ext uri="{FF2B5EF4-FFF2-40B4-BE49-F238E27FC236}">
                    <a16:creationId xmlns:a16="http://schemas.microsoft.com/office/drawing/2014/main" id="{F194D719-3EAF-4F5B-ABFB-81378E5C66F0}"/>
                  </a:ext>
                </a:extLst>
              </p:cNvPr>
              <p:cNvSpPr/>
              <p:nvPr/>
            </p:nvSpPr>
            <p:spPr>
              <a:xfrm rot="5400000">
                <a:off x="717757" y="609079"/>
                <a:ext cx="538080" cy="397668"/>
              </a:xfrm>
              <a:prstGeom prst="triangle">
                <a:avLst/>
              </a:prstGeom>
              <a:solidFill>
                <a:srgbClr val="0081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7" name="Triangle isocèle 116">
                <a:extLst>
                  <a:ext uri="{FF2B5EF4-FFF2-40B4-BE49-F238E27FC236}">
                    <a16:creationId xmlns:a16="http://schemas.microsoft.com/office/drawing/2014/main" id="{E6AA8237-19AB-4214-B1C8-61661350BA69}"/>
                  </a:ext>
                </a:extLst>
              </p:cNvPr>
              <p:cNvSpPr/>
              <p:nvPr/>
            </p:nvSpPr>
            <p:spPr>
              <a:xfrm rot="16200000">
                <a:off x="322261" y="80207"/>
                <a:ext cx="538080" cy="397668"/>
              </a:xfrm>
              <a:prstGeom prst="triangle">
                <a:avLst/>
              </a:prstGeom>
              <a:solidFill>
                <a:srgbClr val="CC58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8" name="Triangle isocèle 117">
                <a:extLst>
                  <a:ext uri="{FF2B5EF4-FFF2-40B4-BE49-F238E27FC236}">
                    <a16:creationId xmlns:a16="http://schemas.microsoft.com/office/drawing/2014/main" id="{3550FCAC-ACC8-417B-834C-973F5F11C9F6}"/>
                  </a:ext>
                </a:extLst>
              </p:cNvPr>
              <p:cNvSpPr/>
              <p:nvPr/>
            </p:nvSpPr>
            <p:spPr>
              <a:xfrm rot="5400000">
                <a:off x="323283" y="-190421"/>
                <a:ext cx="538080" cy="397668"/>
              </a:xfrm>
              <a:prstGeom prst="triangle">
                <a:avLst/>
              </a:prstGeom>
              <a:solidFill>
                <a:srgbClr val="0919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9" name="Triangle isocèle 118">
                <a:extLst>
                  <a:ext uri="{FF2B5EF4-FFF2-40B4-BE49-F238E27FC236}">
                    <a16:creationId xmlns:a16="http://schemas.microsoft.com/office/drawing/2014/main" id="{4AA62176-5773-48C5-B3F0-D2880A6E2744}"/>
                  </a:ext>
                </a:extLst>
              </p:cNvPr>
              <p:cNvSpPr/>
              <p:nvPr/>
            </p:nvSpPr>
            <p:spPr>
              <a:xfrm rot="8751296">
                <a:off x="857151" y="904148"/>
                <a:ext cx="478340" cy="397668"/>
              </a:xfrm>
              <a:prstGeom prst="triangle">
                <a:avLst/>
              </a:prstGeom>
              <a:solidFill>
                <a:srgbClr val="CC58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0" name="Triangle isocèle 119">
                <a:extLst>
                  <a:ext uri="{FF2B5EF4-FFF2-40B4-BE49-F238E27FC236}">
                    <a16:creationId xmlns:a16="http://schemas.microsoft.com/office/drawing/2014/main" id="{66E9BC3F-FA7B-4423-B98E-2D95C5758130}"/>
                  </a:ext>
                </a:extLst>
              </p:cNvPr>
              <p:cNvSpPr/>
              <p:nvPr/>
            </p:nvSpPr>
            <p:spPr>
              <a:xfrm rot="16200000">
                <a:off x="1263618" y="1202681"/>
                <a:ext cx="210790" cy="142875"/>
              </a:xfrm>
              <a:prstGeom prst="triangle">
                <a:avLst/>
              </a:prstGeom>
              <a:solidFill>
                <a:srgbClr val="CC58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1" name="Triangle isocèle 120">
                <a:extLst>
                  <a:ext uri="{FF2B5EF4-FFF2-40B4-BE49-F238E27FC236}">
                    <a16:creationId xmlns:a16="http://schemas.microsoft.com/office/drawing/2014/main" id="{AAA77FEB-744B-416C-B4E0-8BA5C1A245AE}"/>
                  </a:ext>
                </a:extLst>
              </p:cNvPr>
              <p:cNvSpPr/>
              <p:nvPr/>
            </p:nvSpPr>
            <p:spPr>
              <a:xfrm rot="5400000">
                <a:off x="720138" y="78868"/>
                <a:ext cx="538080" cy="397668"/>
              </a:xfrm>
              <a:prstGeom prst="triangle">
                <a:avLst/>
              </a:prstGeom>
              <a:solidFill>
                <a:srgbClr val="0919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2" name="Triangle isocèle 121">
                <a:extLst>
                  <a:ext uri="{FF2B5EF4-FFF2-40B4-BE49-F238E27FC236}">
                    <a16:creationId xmlns:a16="http://schemas.microsoft.com/office/drawing/2014/main" id="{EA01262E-4CE4-4C86-BEA3-0C523849A263}"/>
                  </a:ext>
                </a:extLst>
              </p:cNvPr>
              <p:cNvSpPr/>
              <p:nvPr/>
            </p:nvSpPr>
            <p:spPr>
              <a:xfrm rot="16200000">
                <a:off x="712116" y="346281"/>
                <a:ext cx="538080" cy="397668"/>
              </a:xfrm>
              <a:prstGeom prst="triangle">
                <a:avLst/>
              </a:prstGeom>
              <a:solidFill>
                <a:srgbClr val="0081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3" name="Triangle isocèle 122">
                <a:extLst>
                  <a:ext uri="{FF2B5EF4-FFF2-40B4-BE49-F238E27FC236}">
                    <a16:creationId xmlns:a16="http://schemas.microsoft.com/office/drawing/2014/main" id="{A5B04601-A2D5-4A32-B5AF-5212279DAA33}"/>
                  </a:ext>
                </a:extLst>
              </p:cNvPr>
              <p:cNvSpPr/>
              <p:nvPr/>
            </p:nvSpPr>
            <p:spPr>
              <a:xfrm rot="16200000">
                <a:off x="715959" y="-185908"/>
                <a:ext cx="538080" cy="397668"/>
              </a:xfrm>
              <a:prstGeom prst="triangle">
                <a:avLst/>
              </a:prstGeom>
              <a:solidFill>
                <a:srgbClr val="0919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4" name="Triangle isocèle 123">
                <a:extLst>
                  <a:ext uri="{FF2B5EF4-FFF2-40B4-BE49-F238E27FC236}">
                    <a16:creationId xmlns:a16="http://schemas.microsoft.com/office/drawing/2014/main" id="{1D395317-5BA8-4532-B22F-DF29223EDFC7}"/>
                  </a:ext>
                </a:extLst>
              </p:cNvPr>
              <p:cNvSpPr/>
              <p:nvPr/>
            </p:nvSpPr>
            <p:spPr>
              <a:xfrm rot="16200000">
                <a:off x="1104984" y="610605"/>
                <a:ext cx="538080" cy="397668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5" name="Triangle isocèle 124">
                <a:extLst>
                  <a:ext uri="{FF2B5EF4-FFF2-40B4-BE49-F238E27FC236}">
                    <a16:creationId xmlns:a16="http://schemas.microsoft.com/office/drawing/2014/main" id="{FD3DECAC-5251-4E5E-94F4-546326A8CB16}"/>
                  </a:ext>
                </a:extLst>
              </p:cNvPr>
              <p:cNvSpPr/>
              <p:nvPr/>
            </p:nvSpPr>
            <p:spPr>
              <a:xfrm rot="5400000">
                <a:off x="1110603" y="340039"/>
                <a:ext cx="538080" cy="397668"/>
              </a:xfrm>
              <a:prstGeom prst="triangle">
                <a:avLst/>
              </a:prstGeom>
              <a:solidFill>
                <a:srgbClr val="F9CE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26" name="Triangle isocèle 125">
                <a:extLst>
                  <a:ext uri="{FF2B5EF4-FFF2-40B4-BE49-F238E27FC236}">
                    <a16:creationId xmlns:a16="http://schemas.microsoft.com/office/drawing/2014/main" id="{A96240E1-6927-4791-8515-C6F03A07DACA}"/>
                  </a:ext>
                </a:extLst>
              </p:cNvPr>
              <p:cNvSpPr/>
              <p:nvPr/>
            </p:nvSpPr>
            <p:spPr>
              <a:xfrm rot="16200000">
                <a:off x="2004311" y="203384"/>
                <a:ext cx="210790" cy="142875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7" name="Triangle isocèle 126">
                <a:extLst>
                  <a:ext uri="{FF2B5EF4-FFF2-40B4-BE49-F238E27FC236}">
                    <a16:creationId xmlns:a16="http://schemas.microsoft.com/office/drawing/2014/main" id="{86743FBF-33D6-4A44-AA2D-0A25531BACCB}"/>
                  </a:ext>
                </a:extLst>
              </p:cNvPr>
              <p:cNvSpPr/>
              <p:nvPr/>
            </p:nvSpPr>
            <p:spPr>
              <a:xfrm rot="16200000">
                <a:off x="1105797" y="82573"/>
                <a:ext cx="538080" cy="397668"/>
              </a:xfrm>
              <a:prstGeom prst="triangle">
                <a:avLst/>
              </a:prstGeom>
              <a:solidFill>
                <a:srgbClr val="F9CE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8" name="Triangle isocèle 127">
                <a:extLst>
                  <a:ext uri="{FF2B5EF4-FFF2-40B4-BE49-F238E27FC236}">
                    <a16:creationId xmlns:a16="http://schemas.microsoft.com/office/drawing/2014/main" id="{0DACC26B-B3F4-4ED0-9BB8-A880C856B640}"/>
                  </a:ext>
                </a:extLst>
              </p:cNvPr>
              <p:cNvSpPr/>
              <p:nvPr/>
            </p:nvSpPr>
            <p:spPr>
              <a:xfrm rot="5400000">
                <a:off x="1502295" y="80227"/>
                <a:ext cx="538080" cy="397668"/>
              </a:xfrm>
              <a:prstGeom prst="triangle">
                <a:avLst/>
              </a:prstGeom>
              <a:solidFill>
                <a:srgbClr val="0081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29" name="Triangle isocèle 128">
                <a:extLst>
                  <a:ext uri="{FF2B5EF4-FFF2-40B4-BE49-F238E27FC236}">
                    <a16:creationId xmlns:a16="http://schemas.microsoft.com/office/drawing/2014/main" id="{E825AE6E-141D-4C83-8EFD-F8E009CFC9B0}"/>
                  </a:ext>
                </a:extLst>
              </p:cNvPr>
              <p:cNvSpPr/>
              <p:nvPr/>
            </p:nvSpPr>
            <p:spPr>
              <a:xfrm rot="5400000">
                <a:off x="1601535" y="889497"/>
                <a:ext cx="210790" cy="142875"/>
              </a:xfrm>
              <a:prstGeom prst="triangle">
                <a:avLst/>
              </a:prstGeom>
              <a:solidFill>
                <a:srgbClr val="F9CE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15FCA969-B66D-4E73-9858-631CC7DF7AD1}"/>
                </a:ext>
              </a:extLst>
            </p:cNvPr>
            <p:cNvSpPr/>
            <p:nvPr/>
          </p:nvSpPr>
          <p:spPr>
            <a:xfrm rot="10800000">
              <a:off x="9587523" y="6854005"/>
              <a:ext cx="2613804" cy="320387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5" name="ZoneTexte 64">
            <a:extLst>
              <a:ext uri="{FF2B5EF4-FFF2-40B4-BE49-F238E27FC236}">
                <a16:creationId xmlns:a16="http://schemas.microsoft.com/office/drawing/2014/main" id="{5784D36E-50E1-E23C-4CE3-413A431ECE30}"/>
              </a:ext>
            </a:extLst>
          </p:cNvPr>
          <p:cNvSpPr txBox="1"/>
          <p:nvPr/>
        </p:nvSpPr>
        <p:spPr>
          <a:xfrm>
            <a:off x="2393022" y="-109708"/>
            <a:ext cx="104445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500" dirty="0">
                <a:solidFill>
                  <a:srgbClr val="00818A"/>
                </a:solidFill>
                <a:latin typeface="Century Gothic" panose="020B0502020202020204" pitchFamily="34" charset="0"/>
                <a:ea typeface="Cambria Math" panose="02040503050406030204" pitchFamily="18" charset="0"/>
              </a:rPr>
              <a:t>1</a:t>
            </a:r>
            <a:endParaRPr lang="fr-FR" sz="1500" dirty="0">
              <a:solidFill>
                <a:srgbClr val="00818A"/>
              </a:solidFill>
              <a:latin typeface="Century Gothic" panose="020B0502020202020204" pitchFamily="34" charset="0"/>
              <a:ea typeface="Cambria Math" panose="02040503050406030204" pitchFamily="18" charset="0"/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B45BA9E2-6BD5-795B-9849-3B6A41A79269}"/>
              </a:ext>
            </a:extLst>
          </p:cNvPr>
          <p:cNvSpPr txBox="1"/>
          <p:nvPr/>
        </p:nvSpPr>
        <p:spPr>
          <a:xfrm>
            <a:off x="2729280" y="29766"/>
            <a:ext cx="1913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Introduction</a:t>
            </a:r>
            <a:endParaRPr lang="fr-FR" sz="2000" dirty="0">
              <a:latin typeface="Calibri Light" panose="020F030202020403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BC3C5433-60B5-C8A6-FF85-69BDEA81CB60}"/>
              </a:ext>
            </a:extLst>
          </p:cNvPr>
          <p:cNvSpPr txBox="1"/>
          <p:nvPr/>
        </p:nvSpPr>
        <p:spPr>
          <a:xfrm>
            <a:off x="2086731" y="1298793"/>
            <a:ext cx="100761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b="1" i="1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Back-office</a:t>
            </a:r>
            <a:r>
              <a:rPr lang="fr-FR" sz="1600" i="1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 : organisme qui saisit sur le système informatique les informations du dossier de crédit.</a:t>
            </a:r>
          </a:p>
        </p:txBody>
      </p:sp>
      <p:grpSp>
        <p:nvGrpSpPr>
          <p:cNvPr id="74" name="Groupe 73">
            <a:extLst>
              <a:ext uri="{FF2B5EF4-FFF2-40B4-BE49-F238E27FC236}">
                <a16:creationId xmlns:a16="http://schemas.microsoft.com/office/drawing/2014/main" id="{7305B9D7-0F5C-C04C-A146-117A8548F925}"/>
              </a:ext>
            </a:extLst>
          </p:cNvPr>
          <p:cNvGrpSpPr/>
          <p:nvPr/>
        </p:nvGrpSpPr>
        <p:grpSpPr>
          <a:xfrm>
            <a:off x="8299696" y="1847819"/>
            <a:ext cx="3403600" cy="3134435"/>
            <a:chOff x="8483600" y="2559635"/>
            <a:chExt cx="3403600" cy="3064783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8C9EB79-222F-2B28-6C4D-D3659FCBC38A}"/>
                </a:ext>
              </a:extLst>
            </p:cNvPr>
            <p:cNvSpPr/>
            <p:nvPr/>
          </p:nvSpPr>
          <p:spPr>
            <a:xfrm>
              <a:off x="8483600" y="2559635"/>
              <a:ext cx="3403600" cy="3064783"/>
            </a:xfrm>
            <a:prstGeom prst="rect">
              <a:avLst/>
            </a:prstGeom>
            <a:solidFill>
              <a:srgbClr val="00818A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A70B9F71-48C3-723A-6614-00DE592426FC}"/>
                </a:ext>
              </a:extLst>
            </p:cNvPr>
            <p:cNvSpPr txBox="1"/>
            <p:nvPr/>
          </p:nvSpPr>
          <p:spPr>
            <a:xfrm>
              <a:off x="8732732" y="2627614"/>
              <a:ext cx="3035008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818A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Série </a:t>
              </a:r>
              <a:r>
                <a:rPr lang="en-US" sz="1600" b="1" dirty="0" err="1">
                  <a:solidFill>
                    <a:srgbClr val="00818A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Temporelle</a:t>
              </a:r>
              <a:r>
                <a:rPr lang="en-US" sz="1600" b="1" dirty="0">
                  <a:solidFill>
                    <a:srgbClr val="00818A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(ST)</a:t>
              </a:r>
            </a:p>
            <a:p>
              <a:pPr algn="ctr"/>
              <a:r>
                <a:rPr lang="en-US" sz="1600" b="1" dirty="0">
                  <a:solidFill>
                    <a:srgbClr val="00818A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=</a:t>
              </a:r>
              <a:r>
                <a:rPr lang="en-US" sz="1600" dirty="0">
                  <a:solidFill>
                    <a:srgbClr val="00818A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</a:t>
              </a:r>
            </a:p>
            <a:p>
              <a:pPr algn="ctr"/>
              <a:r>
                <a:rPr lang="en-US" sz="1600" dirty="0">
                  <a:solidFill>
                    <a:srgbClr val="00818A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suite de points representant </a:t>
              </a:r>
              <a:r>
                <a:rPr lang="en-US" sz="1600" dirty="0" err="1">
                  <a:solidFill>
                    <a:srgbClr val="00818A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l’évolution</a:t>
              </a:r>
              <a:r>
                <a:rPr lang="en-US" sz="1600" dirty="0">
                  <a:solidFill>
                    <a:srgbClr val="00818A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</a:t>
              </a:r>
              <a:r>
                <a:rPr lang="en-US" sz="1600" dirty="0" err="1">
                  <a:solidFill>
                    <a:srgbClr val="00818A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d’une</a:t>
              </a:r>
              <a:r>
                <a:rPr lang="en-US" sz="1600" dirty="0">
                  <a:solidFill>
                    <a:srgbClr val="00818A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variable au </a:t>
              </a:r>
              <a:r>
                <a:rPr lang="en-US" sz="1600" dirty="0" err="1">
                  <a:solidFill>
                    <a:srgbClr val="00818A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cours</a:t>
              </a:r>
              <a:r>
                <a:rPr lang="en-US" sz="1600" dirty="0">
                  <a:solidFill>
                    <a:srgbClr val="00818A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du temps</a:t>
              </a:r>
              <a:endParaRPr lang="fr-FR" sz="1600" dirty="0">
                <a:solidFill>
                  <a:srgbClr val="00818A"/>
                </a:solidFill>
              </a:endParaRPr>
            </a:p>
          </p:txBody>
        </p:sp>
      </p:grpSp>
      <p:pic>
        <p:nvPicPr>
          <p:cNvPr id="76" name="Image 75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5DFBDFB3-E4D3-E222-0670-DA5C8290F6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0" t="10031" r="14072" b="20856"/>
          <a:stretch/>
        </p:blipFill>
        <p:spPr>
          <a:xfrm>
            <a:off x="9164475" y="3288982"/>
            <a:ext cx="1587074" cy="1540184"/>
          </a:xfrm>
          <a:prstGeom prst="rect">
            <a:avLst/>
          </a:prstGeom>
        </p:spPr>
      </p:pic>
      <p:grpSp>
        <p:nvGrpSpPr>
          <p:cNvPr id="139" name="Groupe 138">
            <a:extLst>
              <a:ext uri="{FF2B5EF4-FFF2-40B4-BE49-F238E27FC236}">
                <a16:creationId xmlns:a16="http://schemas.microsoft.com/office/drawing/2014/main" id="{86BB4CE1-5393-F1FE-9235-8EDB5F34D730}"/>
              </a:ext>
            </a:extLst>
          </p:cNvPr>
          <p:cNvGrpSpPr/>
          <p:nvPr/>
        </p:nvGrpSpPr>
        <p:grpSpPr>
          <a:xfrm>
            <a:off x="10613523" y="4036840"/>
            <a:ext cx="664372" cy="762128"/>
            <a:chOff x="10642600" y="4039344"/>
            <a:chExt cx="664372" cy="762128"/>
          </a:xfrm>
        </p:grpSpPr>
        <p:sp>
          <p:nvSpPr>
            <p:cNvPr id="132" name="Cercle : creux 131">
              <a:extLst>
                <a:ext uri="{FF2B5EF4-FFF2-40B4-BE49-F238E27FC236}">
                  <a16:creationId xmlns:a16="http://schemas.microsoft.com/office/drawing/2014/main" id="{63ABFDF1-4972-765E-8CE0-D852124556C6}"/>
                </a:ext>
              </a:extLst>
            </p:cNvPr>
            <p:cNvSpPr/>
            <p:nvPr/>
          </p:nvSpPr>
          <p:spPr>
            <a:xfrm>
              <a:off x="10642600" y="4127825"/>
              <a:ext cx="664372" cy="673647"/>
            </a:xfrm>
            <a:prstGeom prst="donut">
              <a:avLst>
                <a:gd name="adj" fmla="val 12633"/>
              </a:avLst>
            </a:prstGeom>
            <a:solidFill>
              <a:srgbClr val="00818A"/>
            </a:solidFill>
            <a:ln>
              <a:solidFill>
                <a:srgbClr val="0081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36" name="Rectangle : coins arrondis 135">
              <a:extLst>
                <a:ext uri="{FF2B5EF4-FFF2-40B4-BE49-F238E27FC236}">
                  <a16:creationId xmlns:a16="http://schemas.microsoft.com/office/drawing/2014/main" id="{88B97587-3EB5-7908-AC9E-F34E0B20EEE0}"/>
                </a:ext>
              </a:extLst>
            </p:cNvPr>
            <p:cNvSpPr/>
            <p:nvPr/>
          </p:nvSpPr>
          <p:spPr>
            <a:xfrm>
              <a:off x="10906833" y="4267762"/>
              <a:ext cx="72324" cy="287655"/>
            </a:xfrm>
            <a:prstGeom prst="roundRect">
              <a:avLst>
                <a:gd name="adj" fmla="val 50000"/>
              </a:avLst>
            </a:prstGeom>
            <a:solidFill>
              <a:srgbClr val="00818A"/>
            </a:solidFill>
            <a:ln>
              <a:solidFill>
                <a:srgbClr val="0081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Rectangle : coins arrondis 136">
              <a:extLst>
                <a:ext uri="{FF2B5EF4-FFF2-40B4-BE49-F238E27FC236}">
                  <a16:creationId xmlns:a16="http://schemas.microsoft.com/office/drawing/2014/main" id="{7C6AA18C-E779-8567-05E5-F22D60B2E779}"/>
                </a:ext>
              </a:extLst>
            </p:cNvPr>
            <p:cNvSpPr/>
            <p:nvPr/>
          </p:nvSpPr>
          <p:spPr>
            <a:xfrm rot="3848458">
              <a:off x="10977297" y="4380839"/>
              <a:ext cx="74187" cy="204916"/>
            </a:xfrm>
            <a:prstGeom prst="roundRect">
              <a:avLst>
                <a:gd name="adj" fmla="val 50000"/>
              </a:avLst>
            </a:prstGeom>
            <a:solidFill>
              <a:srgbClr val="00818A"/>
            </a:solidFill>
            <a:ln>
              <a:solidFill>
                <a:srgbClr val="0081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8" name="Rectangle : coins arrondis 137">
              <a:extLst>
                <a:ext uri="{FF2B5EF4-FFF2-40B4-BE49-F238E27FC236}">
                  <a16:creationId xmlns:a16="http://schemas.microsoft.com/office/drawing/2014/main" id="{A315FC8B-C6B1-2317-A806-3DA52A9D04F5}"/>
                </a:ext>
              </a:extLst>
            </p:cNvPr>
            <p:cNvSpPr/>
            <p:nvPr/>
          </p:nvSpPr>
          <p:spPr>
            <a:xfrm>
              <a:off x="10905829" y="4039344"/>
              <a:ext cx="116921" cy="169091"/>
            </a:xfrm>
            <a:prstGeom prst="roundRect">
              <a:avLst>
                <a:gd name="adj" fmla="val 50000"/>
              </a:avLst>
            </a:prstGeom>
            <a:solidFill>
              <a:srgbClr val="00818A"/>
            </a:solidFill>
            <a:ln>
              <a:solidFill>
                <a:srgbClr val="0081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D1C075CE-B977-BCDB-DD1B-B685338601DB}"/>
              </a:ext>
            </a:extLst>
          </p:cNvPr>
          <p:cNvSpPr/>
          <p:nvPr/>
        </p:nvSpPr>
        <p:spPr>
          <a:xfrm>
            <a:off x="11388334" y="34908"/>
            <a:ext cx="598303" cy="606056"/>
          </a:xfrm>
          <a:prstGeom prst="ellipse">
            <a:avLst/>
          </a:prstGeom>
          <a:noFill/>
          <a:ln w="9525">
            <a:solidFill>
              <a:srgbClr val="0081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3DA6C72E-3623-1B31-4F50-52E5A5C212C5}"/>
              </a:ext>
            </a:extLst>
          </p:cNvPr>
          <p:cNvSpPr/>
          <p:nvPr/>
        </p:nvSpPr>
        <p:spPr>
          <a:xfrm>
            <a:off x="11464533" y="111108"/>
            <a:ext cx="445903" cy="453656"/>
          </a:xfrm>
          <a:prstGeom prst="ellipse">
            <a:avLst/>
          </a:prstGeom>
          <a:noFill/>
          <a:ln w="9525">
            <a:solidFill>
              <a:srgbClr val="0081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2DB05833-F45B-BC43-4DFA-808997EB3B2F}"/>
              </a:ext>
            </a:extLst>
          </p:cNvPr>
          <p:cNvSpPr/>
          <p:nvPr/>
        </p:nvSpPr>
        <p:spPr>
          <a:xfrm>
            <a:off x="11540732" y="187308"/>
            <a:ext cx="293503" cy="301256"/>
          </a:xfrm>
          <a:prstGeom prst="ellipse">
            <a:avLst/>
          </a:prstGeom>
          <a:solidFill>
            <a:srgbClr val="00818A"/>
          </a:solidFill>
          <a:ln w="9525">
            <a:solidFill>
              <a:srgbClr val="0081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68811FAB-D38D-0678-5FB3-3B761F032CC8}"/>
              </a:ext>
            </a:extLst>
          </p:cNvPr>
          <p:cNvSpPr txBox="1"/>
          <p:nvPr/>
        </p:nvSpPr>
        <p:spPr>
          <a:xfrm>
            <a:off x="11765377" y="6502791"/>
            <a:ext cx="403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b="1" dirty="0">
                <a:solidFill>
                  <a:schemeClr val="bg1"/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24484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C6D6AFA-7BD4-4F92-B07C-D4CCC2ADF8FA}"/>
              </a:ext>
            </a:extLst>
          </p:cNvPr>
          <p:cNvSpPr/>
          <p:nvPr/>
        </p:nvSpPr>
        <p:spPr>
          <a:xfrm>
            <a:off x="643873" y="1017602"/>
            <a:ext cx="77461" cy="1598598"/>
          </a:xfrm>
          <a:prstGeom prst="rect">
            <a:avLst/>
          </a:prstGeom>
          <a:solidFill>
            <a:srgbClr val="00818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E2828DF-7507-4CF7-AD60-0291EE1F3ECC}"/>
              </a:ext>
            </a:extLst>
          </p:cNvPr>
          <p:cNvSpPr/>
          <p:nvPr/>
        </p:nvSpPr>
        <p:spPr>
          <a:xfrm>
            <a:off x="0" y="-5547"/>
            <a:ext cx="12192000" cy="453656"/>
          </a:xfrm>
          <a:prstGeom prst="rect">
            <a:avLst/>
          </a:prstGeom>
          <a:solidFill>
            <a:srgbClr val="DBE1E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587242C3-B5FA-A324-8E99-B0AD2CA3C427}"/>
              </a:ext>
            </a:extLst>
          </p:cNvPr>
          <p:cNvGrpSpPr/>
          <p:nvPr/>
        </p:nvGrpSpPr>
        <p:grpSpPr>
          <a:xfrm>
            <a:off x="591324" y="1454027"/>
            <a:ext cx="4494368" cy="613068"/>
            <a:chOff x="968688" y="1638177"/>
            <a:chExt cx="4494368" cy="613068"/>
          </a:xfrm>
        </p:grpSpPr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F03E91A4-AB06-4C81-9320-99E8950A8748}"/>
                </a:ext>
              </a:extLst>
            </p:cNvPr>
            <p:cNvSpPr txBox="1"/>
            <p:nvPr/>
          </p:nvSpPr>
          <p:spPr>
            <a:xfrm>
              <a:off x="1237085" y="1638177"/>
              <a:ext cx="30866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36</a:t>
              </a:r>
              <a:r>
                <a:rPr lang="fr-FR" sz="16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</a:t>
              </a:r>
              <a:r>
                <a:rPr lang="fr-FR" sz="1600" b="1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variables</a:t>
              </a:r>
              <a:r>
                <a:rPr lang="fr-FR" sz="16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disponibles :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B144A45-84F1-4DFC-89FA-64B726CE24C6}"/>
                </a:ext>
              </a:extLst>
            </p:cNvPr>
            <p:cNvSpPr/>
            <p:nvPr/>
          </p:nvSpPr>
          <p:spPr>
            <a:xfrm>
              <a:off x="1276509" y="1912691"/>
              <a:ext cx="418654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600" dirty="0">
                  <a:solidFill>
                    <a:srgbClr val="00818A"/>
                  </a:solidFill>
                  <a:latin typeface="Avenir Next LT Pro" panose="020B0504020202020204" pitchFamily="34" charset="0"/>
                </a:rPr>
                <a:t>Identifiant &amp; caractéristiques des dossiers</a:t>
              </a:r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24C653A6-55C4-421C-A6D8-81F791CE224B}"/>
                </a:ext>
              </a:extLst>
            </p:cNvPr>
            <p:cNvSpPr/>
            <p:nvPr/>
          </p:nvSpPr>
          <p:spPr>
            <a:xfrm>
              <a:off x="968688" y="1709257"/>
              <a:ext cx="188512" cy="194235"/>
            </a:xfrm>
            <a:prstGeom prst="ellipse">
              <a:avLst/>
            </a:prstGeom>
            <a:solidFill>
              <a:srgbClr val="00818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11C29C5F-E75A-4C53-A2BB-0772814D6E2F}"/>
              </a:ext>
            </a:extLst>
          </p:cNvPr>
          <p:cNvGrpSpPr/>
          <p:nvPr/>
        </p:nvGrpSpPr>
        <p:grpSpPr>
          <a:xfrm>
            <a:off x="54241" y="-95505"/>
            <a:ext cx="6956613" cy="630942"/>
            <a:chOff x="84126" y="131907"/>
            <a:chExt cx="6956613" cy="630942"/>
          </a:xfrm>
        </p:grpSpPr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D911BCAA-56B2-4EA8-8057-0E30401ADB88}"/>
                </a:ext>
              </a:extLst>
            </p:cNvPr>
            <p:cNvSpPr txBox="1"/>
            <p:nvPr/>
          </p:nvSpPr>
          <p:spPr>
            <a:xfrm>
              <a:off x="84126" y="131907"/>
              <a:ext cx="1044457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500" dirty="0">
                  <a:solidFill>
                    <a:srgbClr val="00818A"/>
                  </a:solidFill>
                  <a:latin typeface="Century Gothic" panose="020B0502020202020204" pitchFamily="34" charset="0"/>
                  <a:ea typeface="Cambria Math" panose="02040503050406030204" pitchFamily="18" charset="0"/>
                </a:rPr>
                <a:t>2</a:t>
              </a:r>
              <a:endParaRPr lang="fr-FR" sz="1500" dirty="0">
                <a:solidFill>
                  <a:srgbClr val="00818A"/>
                </a:solidFill>
                <a:latin typeface="Century Gothic" panose="020B0502020202020204" pitchFamily="34" charset="0"/>
                <a:ea typeface="Cambria Math" panose="02040503050406030204" pitchFamily="18" charset="0"/>
              </a:endParaRP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9A8F2BBB-E7B6-40B4-8955-BDBAAD0F77BD}"/>
                </a:ext>
              </a:extLst>
            </p:cNvPr>
            <p:cNvSpPr txBox="1"/>
            <p:nvPr/>
          </p:nvSpPr>
          <p:spPr>
            <a:xfrm>
              <a:off x="452478" y="255577"/>
              <a:ext cx="65882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Préparation &amp; traitement des données</a:t>
              </a:r>
              <a:endParaRPr lang="fr-FR" sz="2000" dirty="0">
                <a:latin typeface="Calibri Light" panose="020F0302020204030204" pitchFamily="34" charset="0"/>
                <a:ea typeface="Cambria Math" panose="02040503050406030204" pitchFamily="18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DBE567B0-783D-4832-8896-394E2E0739DC}"/>
              </a:ext>
            </a:extLst>
          </p:cNvPr>
          <p:cNvGrpSpPr/>
          <p:nvPr/>
        </p:nvGrpSpPr>
        <p:grpSpPr>
          <a:xfrm>
            <a:off x="-12775" y="516786"/>
            <a:ext cx="4672469" cy="538080"/>
            <a:chOff x="-12775" y="516786"/>
            <a:chExt cx="4672469" cy="538080"/>
          </a:xfrm>
        </p:grpSpPr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C9F8A94E-32D7-40F8-B4E9-6490ED1CE7FB}"/>
                </a:ext>
              </a:extLst>
            </p:cNvPr>
            <p:cNvSpPr txBox="1"/>
            <p:nvPr/>
          </p:nvSpPr>
          <p:spPr>
            <a:xfrm>
              <a:off x="393718" y="578646"/>
              <a:ext cx="4265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00818A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2.1. </a:t>
              </a:r>
              <a:r>
                <a:rPr lang="fr-FR" u="sng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Description des données</a:t>
              </a:r>
              <a:endParaRPr lang="fr-FR" u="sng" dirty="0">
                <a:latin typeface="Calibri Light" panose="020F0302020204030204" pitchFamily="34" charset="0"/>
                <a:ea typeface="Cambria Math" panose="02040503050406030204" pitchFamily="18" charset="0"/>
                <a:cs typeface="Calibri Light" panose="020F0302020204030204" pitchFamily="34" charset="0"/>
              </a:endParaRPr>
            </a:p>
          </p:txBody>
        </p:sp>
        <p:sp>
          <p:nvSpPr>
            <p:cNvPr id="57" name="Triangle isocèle 56">
              <a:extLst>
                <a:ext uri="{FF2B5EF4-FFF2-40B4-BE49-F238E27FC236}">
                  <a16:creationId xmlns:a16="http://schemas.microsoft.com/office/drawing/2014/main" id="{9750D510-9314-416F-8DB0-87132A971DB1}"/>
                </a:ext>
              </a:extLst>
            </p:cNvPr>
            <p:cNvSpPr/>
            <p:nvPr/>
          </p:nvSpPr>
          <p:spPr>
            <a:xfrm rot="5400000">
              <a:off x="-82981" y="586992"/>
              <a:ext cx="538080" cy="397668"/>
            </a:xfrm>
            <a:prstGeom prst="triangle">
              <a:avLst/>
            </a:prstGeom>
            <a:solidFill>
              <a:srgbClr val="0081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5794E93E-21CC-40AE-9EBD-5D5191CD3F54}"/>
              </a:ext>
            </a:extLst>
          </p:cNvPr>
          <p:cNvGrpSpPr/>
          <p:nvPr/>
        </p:nvGrpSpPr>
        <p:grpSpPr>
          <a:xfrm>
            <a:off x="0" y="2825962"/>
            <a:ext cx="6776792" cy="538080"/>
            <a:chOff x="413" y="4342805"/>
            <a:chExt cx="6776792" cy="538080"/>
          </a:xfrm>
        </p:grpSpPr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05B82F40-568B-47DC-A8B7-C3F8C0161EF2}"/>
                </a:ext>
              </a:extLst>
            </p:cNvPr>
            <p:cNvSpPr txBox="1"/>
            <p:nvPr/>
          </p:nvSpPr>
          <p:spPr>
            <a:xfrm>
              <a:off x="423006" y="4433231"/>
              <a:ext cx="63541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00818A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2.2. </a:t>
              </a:r>
              <a:r>
                <a:rPr lang="fr-FR" u="sng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Pré-traitement des données</a:t>
              </a:r>
              <a:endParaRPr lang="fr-FR" u="sng" dirty="0">
                <a:latin typeface="Calibri Light" panose="020F0302020204030204" pitchFamily="34" charset="0"/>
                <a:ea typeface="Cambria Math" panose="02040503050406030204" pitchFamily="18" charset="0"/>
                <a:cs typeface="Calibri Light" panose="020F0302020204030204" pitchFamily="34" charset="0"/>
              </a:endParaRPr>
            </a:p>
          </p:txBody>
        </p:sp>
        <p:sp>
          <p:nvSpPr>
            <p:cNvPr id="58" name="Triangle isocèle 57">
              <a:extLst>
                <a:ext uri="{FF2B5EF4-FFF2-40B4-BE49-F238E27FC236}">
                  <a16:creationId xmlns:a16="http://schemas.microsoft.com/office/drawing/2014/main" id="{0665E96F-5636-48B0-9633-38FC838CC144}"/>
                </a:ext>
              </a:extLst>
            </p:cNvPr>
            <p:cNvSpPr/>
            <p:nvPr/>
          </p:nvSpPr>
          <p:spPr>
            <a:xfrm rot="5400000">
              <a:off x="-69793" y="4413011"/>
              <a:ext cx="538080" cy="397668"/>
            </a:xfrm>
            <a:prstGeom prst="triangle">
              <a:avLst/>
            </a:prstGeom>
            <a:solidFill>
              <a:srgbClr val="0081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F6C338AB-443C-4E3D-814D-1CF821C0E372}"/>
              </a:ext>
            </a:extLst>
          </p:cNvPr>
          <p:cNvGrpSpPr/>
          <p:nvPr/>
        </p:nvGrpSpPr>
        <p:grpSpPr>
          <a:xfrm>
            <a:off x="591322" y="5069672"/>
            <a:ext cx="11395314" cy="582165"/>
            <a:chOff x="1051703" y="4755479"/>
            <a:chExt cx="11872096" cy="582165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4C9B516-7C21-412C-A364-F9AE67756A98}"/>
                </a:ext>
              </a:extLst>
            </p:cNvPr>
            <p:cNvSpPr/>
            <p:nvPr/>
          </p:nvSpPr>
          <p:spPr>
            <a:xfrm>
              <a:off x="1702917" y="4861896"/>
              <a:ext cx="1122088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600" dirty="0">
                  <a:solidFill>
                    <a:schemeClr val="tx1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  <a:sym typeface="Symbol" panose="05050102010706020507" pitchFamily="18" charset="2"/>
                </a:rPr>
                <a:t>Calcul </a:t>
              </a:r>
              <a:r>
                <a:rPr lang="fr-FR" sz="16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  <a:sym typeface="Symbol" panose="05050102010706020507" pitchFamily="18" charset="2"/>
                </a:rPr>
                <a:t>des</a:t>
              </a:r>
              <a:r>
                <a:rPr lang="fr-FR" sz="1600" dirty="0">
                  <a:solidFill>
                    <a:schemeClr val="tx1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  <a:sym typeface="Symbol" panose="05050102010706020507" pitchFamily="18" charset="2"/>
                </a:rPr>
                <a:t> </a:t>
              </a:r>
              <a:r>
                <a:rPr lang="fr-FR" sz="1600" b="1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  <a:sym typeface="Symbol" panose="05050102010706020507" pitchFamily="18" charset="2"/>
                </a:rPr>
                <a:t>matrices </a:t>
              </a:r>
              <a:r>
                <a:rPr lang="fr-FR" sz="1600" b="1" dirty="0">
                  <a:solidFill>
                    <a:schemeClr val="tx1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  <a:sym typeface="Symbol" panose="05050102010706020507" pitchFamily="18" charset="2"/>
                </a:rPr>
                <a:t>de corrélation </a:t>
              </a:r>
              <a:r>
                <a:rPr lang="fr-FR" sz="1600" dirty="0">
                  <a:solidFill>
                    <a:schemeClr val="tx1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  <a:sym typeface="Symbol" panose="05050102010706020507" pitchFamily="18" charset="2"/>
                </a:rPr>
                <a:t>et des </a:t>
              </a:r>
              <a:r>
                <a:rPr lang="fr-FR" sz="1600" b="1" dirty="0" err="1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  <a:sym typeface="Symbol" panose="05050102010706020507" pitchFamily="18" charset="2"/>
                </a:rPr>
                <a:t>b</a:t>
              </a:r>
              <a:r>
                <a:rPr lang="fr-FR" sz="1600" b="1" dirty="0" err="1">
                  <a:solidFill>
                    <a:schemeClr val="tx1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  <a:sym typeface="Symbol" panose="05050102010706020507" pitchFamily="18" charset="2"/>
                </a:rPr>
                <a:t>oxplots</a:t>
              </a:r>
              <a:r>
                <a:rPr lang="fr-FR" sz="1600" b="1" dirty="0">
                  <a:solidFill>
                    <a:schemeClr val="tx1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  <a:sym typeface="Symbol" panose="05050102010706020507" pitchFamily="18" charset="2"/>
                </a:rPr>
                <a:t> </a:t>
              </a:r>
              <a:r>
                <a:rPr lang="fr-FR" sz="1600" dirty="0">
                  <a:solidFill>
                    <a:schemeClr val="tx1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  <a:sym typeface="Symbol" panose="05050102010706020507" pitchFamily="18" charset="2"/>
                </a:rPr>
                <a:t>pour analyser les </a:t>
              </a:r>
              <a:r>
                <a:rPr lang="fr-FR" sz="1600" b="1" dirty="0">
                  <a:solidFill>
                    <a:schemeClr val="tx1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  <a:sym typeface="Symbol" panose="05050102010706020507" pitchFamily="18" charset="2"/>
                </a:rPr>
                <a:t>dépendances</a:t>
              </a:r>
              <a:r>
                <a:rPr lang="fr-FR" sz="1600" dirty="0">
                  <a:solidFill>
                    <a:schemeClr val="tx1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  <a:sym typeface="Symbol" panose="05050102010706020507" pitchFamily="18" charset="2"/>
                </a:rPr>
                <a:t> entre les variables</a:t>
              </a:r>
            </a:p>
          </p:txBody>
        </p:sp>
        <p:pic>
          <p:nvPicPr>
            <p:cNvPr id="64" name="Graphique 63" descr="Ligne fléchée : légèrement incurvée avec un remplissage uni">
              <a:extLst>
                <a:ext uri="{FF2B5EF4-FFF2-40B4-BE49-F238E27FC236}">
                  <a16:creationId xmlns:a16="http://schemas.microsoft.com/office/drawing/2014/main" id="{D988ECC2-9E9F-4D8D-98C3-F556CC406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1703" y="4755479"/>
              <a:ext cx="582165" cy="582165"/>
            </a:xfrm>
            <a:prstGeom prst="rect">
              <a:avLst/>
            </a:prstGeom>
          </p:spPr>
        </p:pic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B701905B-F84F-D885-E754-32BF2D5BD417}"/>
              </a:ext>
            </a:extLst>
          </p:cNvPr>
          <p:cNvGrpSpPr/>
          <p:nvPr/>
        </p:nvGrpSpPr>
        <p:grpSpPr>
          <a:xfrm>
            <a:off x="576469" y="5804799"/>
            <a:ext cx="9889201" cy="830997"/>
            <a:chOff x="343337" y="4676237"/>
            <a:chExt cx="9889201" cy="830997"/>
          </a:xfrm>
        </p:grpSpPr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B9F27E97-9788-40AD-BE73-451C2052FB8C}"/>
                </a:ext>
              </a:extLst>
            </p:cNvPr>
            <p:cNvCxnSpPr>
              <a:cxnSpLocks/>
            </p:cNvCxnSpPr>
            <p:nvPr/>
          </p:nvCxnSpPr>
          <p:spPr>
            <a:xfrm>
              <a:off x="2303462" y="4845514"/>
              <a:ext cx="455824" cy="0"/>
            </a:xfrm>
            <a:prstGeom prst="line">
              <a:avLst/>
            </a:prstGeom>
            <a:ln w="57150" cap="rnd" cmpd="sng">
              <a:solidFill>
                <a:srgbClr val="00818A"/>
              </a:solidFill>
              <a:headEnd type="none"/>
              <a:tailEnd type="arrow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CF527E70-FA04-4DDE-8483-59354DE48F42}"/>
                </a:ext>
              </a:extLst>
            </p:cNvPr>
            <p:cNvGrpSpPr/>
            <p:nvPr/>
          </p:nvGrpSpPr>
          <p:grpSpPr>
            <a:xfrm>
              <a:off x="343337" y="4676237"/>
              <a:ext cx="9889201" cy="830997"/>
              <a:chOff x="-381220" y="5857414"/>
              <a:chExt cx="9889201" cy="83099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06D78E58-EB44-4FB8-8BB3-7C7397BA055C}"/>
                      </a:ext>
                    </a:extLst>
                  </p:cNvPr>
                  <p:cNvSpPr/>
                  <p:nvPr/>
                </p:nvSpPr>
                <p:spPr>
                  <a:xfrm>
                    <a:off x="2130225" y="5857414"/>
                    <a:ext cx="7377756" cy="83099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fr-FR" sz="1600" dirty="0">
                        <a:latin typeface="Avenir Next LT Pro" panose="020B0504020202020204" pitchFamily="34" charset="0"/>
                      </a:rPr>
                      <a:t>Les variables correspondant à une </a:t>
                    </a:r>
                    <a:r>
                      <a:rPr lang="fr-FR" sz="1600" b="1" dirty="0">
                        <a:latin typeface="Avenir Next LT Pro" panose="020B0504020202020204" pitchFamily="34" charset="0"/>
                      </a:rPr>
                      <a:t>date</a:t>
                    </a:r>
                    <a:r>
                      <a:rPr lang="fr-FR" sz="1600" dirty="0">
                        <a:latin typeface="Avenir Next LT Pro" panose="020B0504020202020204" pitchFamily="34" charset="0"/>
                      </a:rPr>
                      <a:t> sont </a:t>
                    </a:r>
                    <a:r>
                      <a:rPr lang="fr-FR" sz="1600" b="1" dirty="0">
                        <a:latin typeface="Avenir Next LT Pro" panose="020B0504020202020204" pitchFamily="34" charset="0"/>
                      </a:rPr>
                      <a:t>toutes</a:t>
                    </a:r>
                    <a:r>
                      <a:rPr lang="fr-FR" sz="1600" dirty="0">
                        <a:latin typeface="Avenir Next LT Pro" panose="020B0504020202020204" pitchFamily="34" charset="0"/>
                      </a:rPr>
                      <a:t> </a:t>
                    </a:r>
                    <a:r>
                      <a:rPr lang="fr-FR" sz="1600" b="1" dirty="0">
                        <a:latin typeface="Avenir Next LT Pro" panose="020B0504020202020204" pitchFamily="34" charset="0"/>
                      </a:rPr>
                      <a:t>corrélées</a:t>
                    </a:r>
                    <a:r>
                      <a:rPr lang="fr-FR" sz="1600" dirty="0">
                        <a:latin typeface="Avenir Next LT Pro" panose="020B0504020202020204" pitchFamily="34" charset="0"/>
                      </a:rPr>
                      <a:t> entre elles </a:t>
                    </a:r>
                    <a:r>
                      <a:rPr lang="fr-FR" sz="1600" dirty="0">
                        <a:solidFill>
                          <a:srgbClr val="00818A"/>
                        </a:solidFill>
                        <a:latin typeface="Avenir Next LT Pro" panose="020B0504020202020204" pitchFamily="34" charset="0"/>
                      </a:rPr>
                      <a:t>(</a:t>
                    </a:r>
                    <a:r>
                      <a:rPr lang="fr-FR" sz="1600" i="1" dirty="0">
                        <a:solidFill>
                          <a:srgbClr val="00818A"/>
                        </a:solidFill>
                        <a:latin typeface="Avenir Next LT Pro" panose="020B0504020202020204" pitchFamily="34" charset="0"/>
                      </a:rPr>
                      <a:t>corrélation </a:t>
                    </a:r>
                    <a14:m>
                      <m:oMath xmlns:m="http://schemas.openxmlformats.org/officeDocument/2006/math">
                        <m:r>
                          <a:rPr lang="fr-FR" sz="1600" i="1" smtClean="0">
                            <a:solidFill>
                              <a:srgbClr val="00818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</m:oMath>
                    </a14:m>
                    <a:r>
                      <a:rPr lang="fr-FR" sz="1600" i="1" dirty="0">
                        <a:solidFill>
                          <a:srgbClr val="00818A"/>
                        </a:solidFill>
                        <a:latin typeface="Avenir Next LT Pro" panose="020B0504020202020204" pitchFamily="34" charset="0"/>
                      </a:rPr>
                      <a:t> 0.95</a:t>
                    </a:r>
                    <a:r>
                      <a:rPr lang="fr-FR" sz="1600" dirty="0">
                        <a:solidFill>
                          <a:srgbClr val="00818A"/>
                        </a:solidFill>
                        <a:latin typeface="Avenir Next LT Pro" panose="020B0504020202020204" pitchFamily="34" charset="0"/>
                      </a:rPr>
                      <a:t>)  </a:t>
                    </a:r>
                  </a:p>
                  <a:p>
                    <a:r>
                      <a:rPr lang="fr-FR" sz="1600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  <a:ea typeface="Cambria Math" panose="02040503050406030204" pitchFamily="18" charset="0"/>
                        <a:cs typeface="Calibri Light" panose="020F0302020204030204" pitchFamily="34" charset="0"/>
                        <a:sym typeface="Symbol" panose="05050102010706020507" pitchFamily="18" charset="2"/>
                      </a:rPr>
                      <a:t> une seule la variable date est conservée.</a:t>
                    </a:r>
                    <a:r>
                      <a:rPr lang="fr-FR" sz="1600" dirty="0">
                        <a:latin typeface="Avenir Next LT Pro" panose="020B0504020202020204" pitchFamily="34" charset="0"/>
                      </a:rPr>
                      <a:t> </a:t>
                    </a:r>
                    <a:endParaRPr lang="fr-FR" sz="1600" i="1" dirty="0">
                      <a:solidFill>
                        <a:srgbClr val="CC5856"/>
                      </a:solidFill>
                      <a:latin typeface="Avenir Next LT Pro" panose="020B05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06D78E58-EB44-4FB8-8BB3-7C7397BA055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30225" y="5857414"/>
                    <a:ext cx="7377756" cy="83099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496" t="-2190" b="-802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736CE4C-4ACE-4A7D-9EE7-68C77D97D099}"/>
                  </a:ext>
                </a:extLst>
              </p:cNvPr>
              <p:cNvSpPr/>
              <p:nvPr/>
            </p:nvSpPr>
            <p:spPr>
              <a:xfrm>
                <a:off x="-381220" y="5857414"/>
                <a:ext cx="204954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600" b="1" dirty="0">
                    <a:solidFill>
                      <a:srgbClr val="00818A"/>
                    </a:solidFill>
                    <a:latin typeface="Avenir Next LT Pro" panose="020B0504020202020204" pitchFamily="34" charset="0"/>
                  </a:rPr>
                  <a:t>Variables dates :</a:t>
                </a:r>
              </a:p>
            </p:txBody>
          </p:sp>
        </p:grp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FCB67C48-B188-4521-A1DF-63C04EAF3B91}"/>
              </a:ext>
            </a:extLst>
          </p:cNvPr>
          <p:cNvGrpSpPr/>
          <p:nvPr/>
        </p:nvGrpSpPr>
        <p:grpSpPr>
          <a:xfrm>
            <a:off x="591324" y="1049059"/>
            <a:ext cx="4014392" cy="338554"/>
            <a:chOff x="993623" y="1024099"/>
            <a:chExt cx="4014392" cy="33855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59E59D1-403A-4BB0-B108-5A00930CA5E3}"/>
                </a:ext>
              </a:extLst>
            </p:cNvPr>
            <p:cNvSpPr/>
            <p:nvPr/>
          </p:nvSpPr>
          <p:spPr>
            <a:xfrm>
              <a:off x="1262020" y="1024099"/>
              <a:ext cx="374599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600" dirty="0">
                  <a:latin typeface="Avenir Next LT Pro" panose="020B0504020202020204" pitchFamily="34" charset="0"/>
                </a:rPr>
                <a:t>Dates de début </a:t>
              </a:r>
              <a:r>
                <a:rPr lang="fr-FR" sz="1600" b="1" dirty="0">
                  <a:latin typeface="Avenir Next LT Pro" panose="020B0504020202020204" pitchFamily="34" charset="0"/>
                </a:rPr>
                <a:t>2018</a:t>
              </a:r>
              <a:r>
                <a:rPr lang="fr-FR" sz="1600" dirty="0">
                  <a:latin typeface="Avenir Next LT Pro" panose="020B0504020202020204" pitchFamily="34" charset="0"/>
                </a:rPr>
                <a:t> à fin </a:t>
              </a:r>
              <a:r>
                <a:rPr lang="fr-FR" sz="1600" b="1" dirty="0">
                  <a:latin typeface="Avenir Next LT Pro" panose="020B0504020202020204" pitchFamily="34" charset="0"/>
                </a:rPr>
                <a:t>2022</a:t>
              </a:r>
              <a:endParaRPr lang="fr-FR" sz="1600" b="1" i="1" dirty="0">
                <a:solidFill>
                  <a:srgbClr val="CC5856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3D8844CF-296A-4633-8654-1AC46BC23B7C}"/>
                </a:ext>
              </a:extLst>
            </p:cNvPr>
            <p:cNvSpPr/>
            <p:nvPr/>
          </p:nvSpPr>
          <p:spPr>
            <a:xfrm>
              <a:off x="993623" y="1111780"/>
              <a:ext cx="188511" cy="194235"/>
            </a:xfrm>
            <a:prstGeom prst="ellipse">
              <a:avLst/>
            </a:prstGeom>
            <a:solidFill>
              <a:srgbClr val="00818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</p:grpSp>
      <p:sp>
        <p:nvSpPr>
          <p:cNvPr id="31" name="Ellipse 30">
            <a:extLst>
              <a:ext uri="{FF2B5EF4-FFF2-40B4-BE49-F238E27FC236}">
                <a16:creationId xmlns:a16="http://schemas.microsoft.com/office/drawing/2014/main" id="{28EFBEFF-FE7E-7FE4-ED8B-411700F201D3}"/>
              </a:ext>
            </a:extLst>
          </p:cNvPr>
          <p:cNvSpPr/>
          <p:nvPr/>
        </p:nvSpPr>
        <p:spPr>
          <a:xfrm>
            <a:off x="11388334" y="34908"/>
            <a:ext cx="598303" cy="606056"/>
          </a:xfrm>
          <a:prstGeom prst="ellipse">
            <a:avLst/>
          </a:prstGeom>
          <a:noFill/>
          <a:ln w="9525">
            <a:solidFill>
              <a:srgbClr val="0081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1E0A3276-FE28-7246-6AA8-F101C9428F57}"/>
              </a:ext>
            </a:extLst>
          </p:cNvPr>
          <p:cNvSpPr/>
          <p:nvPr/>
        </p:nvSpPr>
        <p:spPr>
          <a:xfrm>
            <a:off x="11464533" y="111108"/>
            <a:ext cx="445903" cy="453656"/>
          </a:xfrm>
          <a:prstGeom prst="ellipse">
            <a:avLst/>
          </a:prstGeom>
          <a:noFill/>
          <a:ln w="9525">
            <a:solidFill>
              <a:srgbClr val="0081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CBC9EB75-960B-C4E2-BFB0-3E3FB2937445}"/>
              </a:ext>
            </a:extLst>
          </p:cNvPr>
          <p:cNvSpPr/>
          <p:nvPr/>
        </p:nvSpPr>
        <p:spPr>
          <a:xfrm>
            <a:off x="11540732" y="187308"/>
            <a:ext cx="293503" cy="301256"/>
          </a:xfrm>
          <a:prstGeom prst="ellipse">
            <a:avLst/>
          </a:prstGeom>
          <a:solidFill>
            <a:srgbClr val="00818A"/>
          </a:solidFill>
          <a:ln w="9525">
            <a:solidFill>
              <a:srgbClr val="0081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BDB443A6-8B88-B7A7-B0A7-78D8BD523EF3}"/>
              </a:ext>
            </a:extLst>
          </p:cNvPr>
          <p:cNvGrpSpPr/>
          <p:nvPr/>
        </p:nvGrpSpPr>
        <p:grpSpPr>
          <a:xfrm>
            <a:off x="591322" y="2086690"/>
            <a:ext cx="5355914" cy="584775"/>
            <a:chOff x="968686" y="2175590"/>
            <a:chExt cx="5355914" cy="584775"/>
          </a:xfrm>
        </p:grpSpPr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553913CB-8254-423F-9307-9CB1541079E8}"/>
                </a:ext>
              </a:extLst>
            </p:cNvPr>
            <p:cNvGrpSpPr/>
            <p:nvPr/>
          </p:nvGrpSpPr>
          <p:grpSpPr>
            <a:xfrm>
              <a:off x="1237085" y="2175590"/>
              <a:ext cx="5087515" cy="584775"/>
              <a:chOff x="747029" y="3907888"/>
              <a:chExt cx="5087515" cy="584775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47705A5-F949-459F-A844-EB9B343A3E5A}"/>
                  </a:ext>
                </a:extLst>
              </p:cNvPr>
              <p:cNvSpPr/>
              <p:nvPr/>
            </p:nvSpPr>
            <p:spPr>
              <a:xfrm>
                <a:off x="3417694" y="3928705"/>
                <a:ext cx="1357824" cy="274561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0A1607A-E156-4F1A-B663-E542469BD8C5}"/>
                  </a:ext>
                </a:extLst>
              </p:cNvPr>
              <p:cNvSpPr/>
              <p:nvPr/>
            </p:nvSpPr>
            <p:spPr>
              <a:xfrm>
                <a:off x="747029" y="3907888"/>
                <a:ext cx="508751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600" b="1" dirty="0">
                    <a:latin typeface="Avenir Next LT Pro" panose="020B0504020202020204" pitchFamily="34" charset="0"/>
                  </a:rPr>
                  <a:t>Variable réponse </a:t>
                </a:r>
                <a:r>
                  <a:rPr lang="fr-FR" sz="1600" dirty="0">
                    <a:latin typeface="Avenir Next LT Pro" panose="020B0504020202020204" pitchFamily="34" charset="0"/>
                  </a:rPr>
                  <a:t>à prédire </a:t>
                </a:r>
                <a:r>
                  <a:rPr lang="fr-FR" sz="1400" dirty="0">
                    <a:solidFill>
                      <a:srgbClr val="00818A"/>
                    </a:solidFill>
                    <a:latin typeface="Avenir Next LT Pro" panose="020B0504020202020204" pitchFamily="34" charset="0"/>
                  </a:rPr>
                  <a:t>NB_DOSS_DAY   </a:t>
                </a:r>
              </a:p>
              <a:p>
                <a:r>
                  <a:rPr lang="fr-FR" sz="1600" dirty="0">
                    <a:solidFill>
                      <a:srgbClr val="00818A"/>
                    </a:solidFill>
                    <a:latin typeface="Avenir Next LT Pro" panose="020B0504020202020204" pitchFamily="34" charset="0"/>
                  </a:rPr>
                  <a:t>= Nombre de dossiers qui arrivent back-office / jour</a:t>
                </a:r>
              </a:p>
            </p:txBody>
          </p:sp>
        </p:grpSp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1D0DC69A-9851-00CA-CF42-874765546BFC}"/>
                </a:ext>
              </a:extLst>
            </p:cNvPr>
            <p:cNvSpPr/>
            <p:nvPr/>
          </p:nvSpPr>
          <p:spPr>
            <a:xfrm>
              <a:off x="968686" y="2246728"/>
              <a:ext cx="188513" cy="194235"/>
            </a:xfrm>
            <a:prstGeom prst="ellipse">
              <a:avLst/>
            </a:prstGeom>
            <a:solidFill>
              <a:srgbClr val="00818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FC0DD716-6AEA-ACF2-E65E-F4968E2FF77A}"/>
              </a:ext>
            </a:extLst>
          </p:cNvPr>
          <p:cNvGrpSpPr/>
          <p:nvPr/>
        </p:nvGrpSpPr>
        <p:grpSpPr>
          <a:xfrm>
            <a:off x="0" y="4642315"/>
            <a:ext cx="6776792" cy="538080"/>
            <a:chOff x="413" y="4342805"/>
            <a:chExt cx="6776792" cy="538080"/>
          </a:xfrm>
        </p:grpSpPr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FB288BBB-C684-C46F-43F2-35CFCED48439}"/>
                </a:ext>
              </a:extLst>
            </p:cNvPr>
            <p:cNvSpPr txBox="1"/>
            <p:nvPr/>
          </p:nvSpPr>
          <p:spPr>
            <a:xfrm>
              <a:off x="423006" y="4433231"/>
              <a:ext cx="63541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00818A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2.3. </a:t>
              </a:r>
              <a:r>
                <a:rPr lang="fr-FR" u="sng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Analyse exploratoire</a:t>
              </a:r>
              <a:endParaRPr lang="fr-FR" u="sng" dirty="0">
                <a:latin typeface="Calibri Light" panose="020F0302020204030204" pitchFamily="34" charset="0"/>
                <a:ea typeface="Cambria Math" panose="02040503050406030204" pitchFamily="18" charset="0"/>
                <a:cs typeface="Calibri Light" panose="020F0302020204030204" pitchFamily="34" charset="0"/>
              </a:endParaRPr>
            </a:p>
          </p:txBody>
        </p:sp>
        <p:sp>
          <p:nvSpPr>
            <p:cNvPr id="55" name="Triangle isocèle 54">
              <a:extLst>
                <a:ext uri="{FF2B5EF4-FFF2-40B4-BE49-F238E27FC236}">
                  <a16:creationId xmlns:a16="http://schemas.microsoft.com/office/drawing/2014/main" id="{7BE9314C-5020-910A-C0A1-240EB8359CEE}"/>
                </a:ext>
              </a:extLst>
            </p:cNvPr>
            <p:cNvSpPr/>
            <p:nvPr/>
          </p:nvSpPr>
          <p:spPr>
            <a:xfrm rot="5400000">
              <a:off x="-69793" y="4413011"/>
              <a:ext cx="538080" cy="397668"/>
            </a:xfrm>
            <a:prstGeom prst="triangle">
              <a:avLst/>
            </a:prstGeom>
            <a:solidFill>
              <a:srgbClr val="0081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67E7BEE4-AC70-7298-BC86-61C339605AAD}"/>
              </a:ext>
            </a:extLst>
          </p:cNvPr>
          <p:cNvGrpSpPr/>
          <p:nvPr/>
        </p:nvGrpSpPr>
        <p:grpSpPr>
          <a:xfrm>
            <a:off x="591322" y="3443053"/>
            <a:ext cx="5172253" cy="338554"/>
            <a:chOff x="993623" y="1024099"/>
            <a:chExt cx="5172253" cy="338554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857F2A7-F305-6C21-972E-BBE21DCA2521}"/>
                </a:ext>
              </a:extLst>
            </p:cNvPr>
            <p:cNvSpPr/>
            <p:nvPr/>
          </p:nvSpPr>
          <p:spPr>
            <a:xfrm>
              <a:off x="1262020" y="1024099"/>
              <a:ext cx="490385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600" b="1" dirty="0">
                  <a:latin typeface="Avenir Next LT Pro" panose="020B0504020202020204" pitchFamily="34" charset="0"/>
                </a:rPr>
                <a:t>Sélection</a:t>
              </a:r>
              <a:r>
                <a:rPr lang="fr-FR" sz="1600" dirty="0">
                  <a:latin typeface="Avenir Next LT Pro" panose="020B0504020202020204" pitchFamily="34" charset="0"/>
                </a:rPr>
                <a:t> </a:t>
              </a:r>
              <a:r>
                <a:rPr lang="fr-FR" sz="1600" b="1" dirty="0">
                  <a:latin typeface="Avenir Next LT Pro" panose="020B0504020202020204" pitchFamily="34" charset="0"/>
                </a:rPr>
                <a:t>des</a:t>
              </a:r>
              <a:r>
                <a:rPr lang="fr-FR" sz="1600" dirty="0">
                  <a:latin typeface="Avenir Next LT Pro" panose="020B0504020202020204" pitchFamily="34" charset="0"/>
                </a:rPr>
                <a:t> </a:t>
              </a:r>
              <a:r>
                <a:rPr lang="fr-FR" sz="1600" b="1" dirty="0">
                  <a:latin typeface="Avenir Next LT Pro" panose="020B0504020202020204" pitchFamily="34" charset="0"/>
                </a:rPr>
                <a:t>variables</a:t>
              </a:r>
              <a:r>
                <a:rPr lang="fr-FR" sz="1600" dirty="0">
                  <a:latin typeface="Avenir Next LT Pro" panose="020B0504020202020204" pitchFamily="34" charset="0"/>
                </a:rPr>
                <a:t> explicatives pertinentes</a:t>
              </a:r>
              <a:endParaRPr lang="fr-FR" sz="1600" b="1" i="1" dirty="0">
                <a:solidFill>
                  <a:srgbClr val="CC5856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AB4AA9E6-A697-E98E-3CC7-5ED97AE12783}"/>
                </a:ext>
              </a:extLst>
            </p:cNvPr>
            <p:cNvSpPr/>
            <p:nvPr/>
          </p:nvSpPr>
          <p:spPr>
            <a:xfrm>
              <a:off x="993623" y="1111780"/>
              <a:ext cx="186553" cy="198263"/>
            </a:xfrm>
            <a:prstGeom prst="ellipse">
              <a:avLst/>
            </a:prstGeom>
            <a:solidFill>
              <a:srgbClr val="00818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</p:grp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AE67CD1E-289F-58A5-7F5E-BB0F047C87E5}"/>
              </a:ext>
            </a:extLst>
          </p:cNvPr>
          <p:cNvGrpSpPr/>
          <p:nvPr/>
        </p:nvGrpSpPr>
        <p:grpSpPr>
          <a:xfrm>
            <a:off x="591322" y="3914240"/>
            <a:ext cx="6890825" cy="584775"/>
            <a:chOff x="993623" y="1024099"/>
            <a:chExt cx="6890825" cy="584775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856D69E-7CB6-7032-56B1-7D6473909440}"/>
                </a:ext>
              </a:extLst>
            </p:cNvPr>
            <p:cNvSpPr/>
            <p:nvPr/>
          </p:nvSpPr>
          <p:spPr>
            <a:xfrm>
              <a:off x="1262020" y="1024099"/>
              <a:ext cx="662242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600" b="1" dirty="0">
                  <a:latin typeface="Avenir Next LT Pro" panose="020B0504020202020204" pitchFamily="34" charset="0"/>
                </a:rPr>
                <a:t>Imputation des données </a:t>
              </a:r>
              <a:r>
                <a:rPr lang="fr-FR" sz="1600" dirty="0">
                  <a:latin typeface="Avenir Next LT Pro" panose="020B0504020202020204" pitchFamily="34" charset="0"/>
                </a:rPr>
                <a:t>manquantes par 0 ou divers calculs</a:t>
              </a:r>
            </a:p>
            <a:p>
              <a:r>
                <a:rPr lang="fr-FR" sz="1600" i="1" dirty="0">
                  <a:solidFill>
                    <a:srgbClr val="00818A"/>
                  </a:solidFill>
                  <a:latin typeface="Avenir Next LT Pro" panose="020B0504020202020204" pitchFamily="34" charset="0"/>
                </a:rPr>
                <a:t>(Interpolation linéaire pour les dates, calcul à partir d’autres variables)</a:t>
              </a:r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F2ACC7EC-AAF9-F104-74F5-9921F0BC083E}"/>
                </a:ext>
              </a:extLst>
            </p:cNvPr>
            <p:cNvSpPr/>
            <p:nvPr/>
          </p:nvSpPr>
          <p:spPr>
            <a:xfrm>
              <a:off x="993623" y="1111780"/>
              <a:ext cx="186553" cy="198263"/>
            </a:xfrm>
            <a:prstGeom prst="ellipse">
              <a:avLst/>
            </a:prstGeom>
            <a:solidFill>
              <a:srgbClr val="00818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AA2A5775-5396-D5B2-14C6-328C983799E6}"/>
              </a:ext>
            </a:extLst>
          </p:cNvPr>
          <p:cNvSpPr/>
          <p:nvPr/>
        </p:nvSpPr>
        <p:spPr>
          <a:xfrm>
            <a:off x="643538" y="3366257"/>
            <a:ext cx="73445" cy="1117225"/>
          </a:xfrm>
          <a:prstGeom prst="rect">
            <a:avLst/>
          </a:prstGeom>
          <a:solidFill>
            <a:srgbClr val="00818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BC637A9-141B-3AD4-363D-89E5E389E66C}"/>
              </a:ext>
            </a:extLst>
          </p:cNvPr>
          <p:cNvSpPr txBox="1"/>
          <p:nvPr/>
        </p:nvSpPr>
        <p:spPr>
          <a:xfrm>
            <a:off x="11765377" y="6502791"/>
            <a:ext cx="403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67317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e 84">
            <a:extLst>
              <a:ext uri="{FF2B5EF4-FFF2-40B4-BE49-F238E27FC236}">
                <a16:creationId xmlns:a16="http://schemas.microsoft.com/office/drawing/2014/main" id="{541073F7-802D-464C-BF54-05C31753852C}"/>
              </a:ext>
            </a:extLst>
          </p:cNvPr>
          <p:cNvGrpSpPr/>
          <p:nvPr/>
        </p:nvGrpSpPr>
        <p:grpSpPr>
          <a:xfrm>
            <a:off x="151749" y="5600935"/>
            <a:ext cx="6379559" cy="584775"/>
            <a:chOff x="202477" y="5751735"/>
            <a:chExt cx="6379559" cy="584775"/>
          </a:xfrm>
        </p:grpSpPr>
        <p:grpSp>
          <p:nvGrpSpPr>
            <p:cNvPr id="72" name="Groupe 71">
              <a:extLst>
                <a:ext uri="{FF2B5EF4-FFF2-40B4-BE49-F238E27FC236}">
                  <a16:creationId xmlns:a16="http://schemas.microsoft.com/office/drawing/2014/main" id="{F03AACAA-CCFC-4696-A5AF-1F103009B4EB}"/>
                </a:ext>
              </a:extLst>
            </p:cNvPr>
            <p:cNvGrpSpPr/>
            <p:nvPr/>
          </p:nvGrpSpPr>
          <p:grpSpPr>
            <a:xfrm>
              <a:off x="665975" y="5751735"/>
              <a:ext cx="5916061" cy="584775"/>
              <a:chOff x="754454" y="5751735"/>
              <a:chExt cx="5916061" cy="584775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D9201C5-3783-480B-AD82-AFAA1F2FDD59}"/>
                  </a:ext>
                </a:extLst>
              </p:cNvPr>
              <p:cNvSpPr/>
              <p:nvPr/>
            </p:nvSpPr>
            <p:spPr>
              <a:xfrm>
                <a:off x="1699159" y="6016009"/>
                <a:ext cx="1614583" cy="30862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69A9A93-BC8F-4A17-8D5D-FDF35A987FE8}"/>
                  </a:ext>
                </a:extLst>
              </p:cNvPr>
              <p:cNvSpPr/>
              <p:nvPr/>
            </p:nvSpPr>
            <p:spPr>
              <a:xfrm>
                <a:off x="754454" y="5751735"/>
                <a:ext cx="5916061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600" dirty="0">
                    <a:latin typeface="Avenir Next LT Pro" panose="020B0504020202020204" pitchFamily="34" charset="0"/>
                  </a:rPr>
                  <a:t>Les </a:t>
                </a:r>
                <a:r>
                  <a:rPr lang="fr-FR" sz="1600" b="1" dirty="0">
                    <a:latin typeface="Avenir Next LT Pro" panose="020B0504020202020204" pitchFamily="34" charset="0"/>
                  </a:rPr>
                  <a:t>variables </a:t>
                </a:r>
                <a:r>
                  <a:rPr lang="fr-FR" sz="1600" dirty="0">
                    <a:latin typeface="Avenir Next LT Pro" panose="020B0504020202020204" pitchFamily="34" charset="0"/>
                  </a:rPr>
                  <a:t>explicatives</a:t>
                </a:r>
                <a:r>
                  <a:rPr lang="fr-FR" sz="1600" b="1" dirty="0">
                    <a:latin typeface="Avenir Next LT Pro" panose="020B0504020202020204" pitchFamily="34" charset="0"/>
                  </a:rPr>
                  <a:t> </a:t>
                </a:r>
                <a:r>
                  <a:rPr lang="fr-FR" sz="1600" dirty="0">
                    <a:latin typeface="Avenir Next LT Pro" panose="020B0504020202020204" pitchFamily="34" charset="0"/>
                  </a:rPr>
                  <a:t>sont </a:t>
                </a:r>
                <a:r>
                  <a:rPr lang="fr-FR" sz="1600" b="1" dirty="0">
                    <a:latin typeface="Avenir Next LT Pro" panose="020B0504020202020204" pitchFamily="34" charset="0"/>
                  </a:rPr>
                  <a:t>peu corrélées </a:t>
                </a:r>
                <a:r>
                  <a:rPr lang="fr-FR" sz="1600" dirty="0">
                    <a:latin typeface="Avenir Next LT Pro" panose="020B0504020202020204" pitchFamily="34" charset="0"/>
                  </a:rPr>
                  <a:t>avec la variable </a:t>
                </a:r>
                <a:r>
                  <a:rPr lang="fr-FR" sz="1600" b="1" dirty="0">
                    <a:latin typeface="Avenir Next LT Pro" panose="020B0504020202020204" pitchFamily="34" charset="0"/>
                  </a:rPr>
                  <a:t>réponse </a:t>
                </a:r>
                <a:r>
                  <a:rPr lang="fr-FR" sz="1600" dirty="0">
                    <a:latin typeface="Avenir Next LT Pro" panose="020B0504020202020204" pitchFamily="34" charset="0"/>
                  </a:rPr>
                  <a:t> </a:t>
                </a:r>
                <a:r>
                  <a:rPr lang="fr-FR" sz="1600" dirty="0">
                    <a:solidFill>
                      <a:srgbClr val="00818A"/>
                    </a:solidFill>
                    <a:latin typeface="Avenir Next LT Pro" panose="020B0504020202020204" pitchFamily="34" charset="0"/>
                  </a:rPr>
                  <a:t>NB_DOSS_DAY </a:t>
                </a:r>
              </a:p>
            </p:txBody>
          </p:sp>
        </p:grp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774C19B1-5863-48CD-9225-DCDDDD3368CF}"/>
                </a:ext>
              </a:extLst>
            </p:cNvPr>
            <p:cNvCxnSpPr>
              <a:cxnSpLocks/>
            </p:cNvCxnSpPr>
            <p:nvPr/>
          </p:nvCxnSpPr>
          <p:spPr>
            <a:xfrm>
              <a:off x="202477" y="5910986"/>
              <a:ext cx="434676" cy="0"/>
            </a:xfrm>
            <a:prstGeom prst="line">
              <a:avLst/>
            </a:prstGeom>
            <a:ln w="57150" cap="rnd" cmpd="sng">
              <a:solidFill>
                <a:srgbClr val="00818A"/>
              </a:solidFill>
              <a:headEnd type="none"/>
              <a:tailEnd type="arrow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E47DE166-639C-49B7-A631-7E01C8166E87}"/>
              </a:ext>
            </a:extLst>
          </p:cNvPr>
          <p:cNvGrpSpPr/>
          <p:nvPr/>
        </p:nvGrpSpPr>
        <p:grpSpPr>
          <a:xfrm>
            <a:off x="40988" y="544782"/>
            <a:ext cx="5161676" cy="4789913"/>
            <a:chOff x="40988" y="711032"/>
            <a:chExt cx="5161676" cy="4789913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C33920A-7D49-431C-8BE5-B5B011B527F0}"/>
                </a:ext>
              </a:extLst>
            </p:cNvPr>
            <p:cNvSpPr/>
            <p:nvPr/>
          </p:nvSpPr>
          <p:spPr>
            <a:xfrm>
              <a:off x="40988" y="711032"/>
              <a:ext cx="289131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600" b="1" dirty="0">
                  <a:solidFill>
                    <a:srgbClr val="00818A"/>
                  </a:solidFill>
                  <a:latin typeface="Avenir Next LT Pro" panose="020B0504020202020204" pitchFamily="34" charset="0"/>
                </a:rPr>
                <a:t>Variables quantitatives :</a:t>
              </a:r>
            </a:p>
          </p:txBody>
        </p:sp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5C96D19C-ED6B-4198-BF0F-B4081253E3BF}"/>
                </a:ext>
              </a:extLst>
            </p:cNvPr>
            <p:cNvGrpSpPr/>
            <p:nvPr/>
          </p:nvGrpSpPr>
          <p:grpSpPr>
            <a:xfrm>
              <a:off x="105041" y="1085192"/>
              <a:ext cx="5097623" cy="4281972"/>
              <a:chOff x="54241" y="1061910"/>
              <a:chExt cx="5071308" cy="4281972"/>
            </a:xfrm>
          </p:grpSpPr>
          <p:pic>
            <p:nvPicPr>
              <p:cNvPr id="8" name="Image 7" descr="Une image contenant graphique&#10;&#10;Description générée automatiquement">
                <a:extLst>
                  <a:ext uri="{FF2B5EF4-FFF2-40B4-BE49-F238E27FC236}">
                    <a16:creationId xmlns:a16="http://schemas.microsoft.com/office/drawing/2014/main" id="{26BBFC08-F59C-49BF-88E1-CFAE3BE71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241" y="1061910"/>
                <a:ext cx="5071308" cy="4281972"/>
              </a:xfrm>
              <a:prstGeom prst="rect">
                <a:avLst/>
              </a:prstGeom>
            </p:spPr>
          </p:pic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51DCF8E-FCC3-404D-BAAC-3AA2D4CDA14B}"/>
                  </a:ext>
                </a:extLst>
              </p:cNvPr>
              <p:cNvSpPr/>
              <p:nvPr/>
            </p:nvSpPr>
            <p:spPr>
              <a:xfrm>
                <a:off x="3812009" y="4505681"/>
                <a:ext cx="281020" cy="81280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7E36E3C-3E85-43B6-8F38-6DC01328CE6F}"/>
                  </a:ext>
                </a:extLst>
              </p:cNvPr>
              <p:cNvSpPr/>
              <p:nvPr/>
            </p:nvSpPr>
            <p:spPr>
              <a:xfrm rot="5400000">
                <a:off x="357736" y="3708462"/>
                <a:ext cx="281020" cy="81280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208652D-B7E8-48D2-ABD7-3416A4CAF9E2}"/>
                </a:ext>
              </a:extLst>
            </p:cNvPr>
            <p:cNvSpPr/>
            <p:nvPr/>
          </p:nvSpPr>
          <p:spPr>
            <a:xfrm>
              <a:off x="73014" y="1041344"/>
              <a:ext cx="5097624" cy="4459601"/>
            </a:xfrm>
            <a:prstGeom prst="rect">
              <a:avLst/>
            </a:prstGeom>
            <a:noFill/>
            <a:ln w="12700">
              <a:solidFill>
                <a:srgbClr val="00818A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9547EF1C-7AB1-4FE2-9AED-FCFC7BA251AB}"/>
              </a:ext>
            </a:extLst>
          </p:cNvPr>
          <p:cNvGrpSpPr/>
          <p:nvPr/>
        </p:nvGrpSpPr>
        <p:grpSpPr>
          <a:xfrm>
            <a:off x="5573556" y="551424"/>
            <a:ext cx="3755304" cy="3853174"/>
            <a:chOff x="5405109" y="705642"/>
            <a:chExt cx="3755304" cy="3853174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6A99942-D139-43E0-A638-F26691C7009F}"/>
                </a:ext>
              </a:extLst>
            </p:cNvPr>
            <p:cNvSpPr/>
            <p:nvPr/>
          </p:nvSpPr>
          <p:spPr>
            <a:xfrm>
              <a:off x="5405109" y="705642"/>
              <a:ext cx="289131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600" b="1" dirty="0">
                  <a:solidFill>
                    <a:srgbClr val="00818A"/>
                  </a:solidFill>
                  <a:latin typeface="Avenir Next LT Pro" panose="020B0504020202020204" pitchFamily="34" charset="0"/>
                </a:rPr>
                <a:t>Variables qualitatives :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8228227-74F7-409A-9603-4D46166D22EA}"/>
                </a:ext>
              </a:extLst>
            </p:cNvPr>
            <p:cNvSpPr/>
            <p:nvPr/>
          </p:nvSpPr>
          <p:spPr>
            <a:xfrm>
              <a:off x="5478854" y="1097789"/>
              <a:ext cx="368155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600" i="1" u="sng" dirty="0">
                  <a:solidFill>
                    <a:srgbClr val="00818A"/>
                  </a:solidFill>
                  <a:latin typeface="Avenir Next LT Pro" panose="020B0504020202020204" pitchFamily="34" charset="0"/>
                </a:rPr>
                <a:t>Avec de nombreuses modalités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8BABE1C-A96D-433C-A834-DAA9FD948678}"/>
                </a:ext>
              </a:extLst>
            </p:cNvPr>
            <p:cNvSpPr/>
            <p:nvPr/>
          </p:nvSpPr>
          <p:spPr>
            <a:xfrm>
              <a:off x="5405109" y="1039787"/>
              <a:ext cx="3542796" cy="3519029"/>
            </a:xfrm>
            <a:prstGeom prst="rect">
              <a:avLst/>
            </a:prstGeom>
            <a:noFill/>
            <a:ln w="12700">
              <a:solidFill>
                <a:srgbClr val="00818A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80" name="Groupe 79">
              <a:extLst>
                <a:ext uri="{FF2B5EF4-FFF2-40B4-BE49-F238E27FC236}">
                  <a16:creationId xmlns:a16="http://schemas.microsoft.com/office/drawing/2014/main" id="{A598963B-EE1B-493E-8367-E304F0A476C7}"/>
                </a:ext>
              </a:extLst>
            </p:cNvPr>
            <p:cNvGrpSpPr/>
            <p:nvPr/>
          </p:nvGrpSpPr>
          <p:grpSpPr>
            <a:xfrm>
              <a:off x="5538123" y="1470033"/>
              <a:ext cx="3286278" cy="3063383"/>
              <a:chOff x="5538123" y="1470033"/>
              <a:chExt cx="3286278" cy="3063383"/>
            </a:xfrm>
          </p:grpSpPr>
          <p:pic>
            <p:nvPicPr>
              <p:cNvPr id="30" name="Image 29" descr="Une image contenant graphique&#10;&#10;Description générée automatiquement">
                <a:extLst>
                  <a:ext uri="{FF2B5EF4-FFF2-40B4-BE49-F238E27FC236}">
                    <a16:creationId xmlns:a16="http://schemas.microsoft.com/office/drawing/2014/main" id="{D16101F2-EC3D-40FB-84CB-8AA760E749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8123" y="1470033"/>
                <a:ext cx="3286278" cy="3063383"/>
              </a:xfrm>
              <a:prstGeom prst="rect">
                <a:avLst/>
              </a:prstGeom>
            </p:spPr>
          </p:pic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7B8BE1B7-57DF-4C81-8363-EC9D1074E8F5}"/>
                  </a:ext>
                </a:extLst>
              </p:cNvPr>
              <p:cNvSpPr/>
              <p:nvPr/>
            </p:nvSpPr>
            <p:spPr>
              <a:xfrm rot="5400000">
                <a:off x="5735194" y="2734185"/>
                <a:ext cx="282478" cy="65122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7C4EB72-E27E-486B-BD69-B657D5C779D4}"/>
                  </a:ext>
                </a:extLst>
              </p:cNvPr>
              <p:cNvSpPr/>
              <p:nvPr/>
            </p:nvSpPr>
            <p:spPr>
              <a:xfrm>
                <a:off x="7476538" y="3866629"/>
                <a:ext cx="282478" cy="65122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</p:grpSp>
      <p:grpSp>
        <p:nvGrpSpPr>
          <p:cNvPr id="84" name="Groupe 83">
            <a:extLst>
              <a:ext uri="{FF2B5EF4-FFF2-40B4-BE49-F238E27FC236}">
                <a16:creationId xmlns:a16="http://schemas.microsoft.com/office/drawing/2014/main" id="{B8C89D1B-0206-4D5B-8ABE-45F40410A0C2}"/>
              </a:ext>
            </a:extLst>
          </p:cNvPr>
          <p:cNvGrpSpPr/>
          <p:nvPr/>
        </p:nvGrpSpPr>
        <p:grpSpPr>
          <a:xfrm>
            <a:off x="6608013" y="885569"/>
            <a:ext cx="5645088" cy="5723930"/>
            <a:chOff x="6451600" y="1039787"/>
            <a:chExt cx="5645088" cy="5723930"/>
          </a:xfrm>
        </p:grpSpPr>
        <p:pic>
          <p:nvPicPr>
            <p:cNvPr id="32" name="Image 31" descr="Une image contenant graphique&#10;&#10;Description générée automatiquement">
              <a:extLst>
                <a:ext uri="{FF2B5EF4-FFF2-40B4-BE49-F238E27FC236}">
                  <a16:creationId xmlns:a16="http://schemas.microsoft.com/office/drawing/2014/main" id="{7DEF913A-CB0E-4789-89CE-42F75B881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5010" y="4800357"/>
              <a:ext cx="5237801" cy="1955278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D74876D-F377-48D0-B5C4-34A9F3C1E5EB}"/>
                </a:ext>
              </a:extLst>
            </p:cNvPr>
            <p:cNvSpPr/>
            <p:nvPr/>
          </p:nvSpPr>
          <p:spPr>
            <a:xfrm>
              <a:off x="9205371" y="1125767"/>
              <a:ext cx="289131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600" i="1" u="sng" dirty="0">
                  <a:solidFill>
                    <a:srgbClr val="00818A"/>
                  </a:solidFill>
                  <a:latin typeface="Avenir Next LT Pro" panose="020B0504020202020204" pitchFamily="34" charset="0"/>
                </a:rPr>
                <a:t>Avec peu de modalités</a:t>
              </a:r>
            </a:p>
          </p:txBody>
        </p:sp>
        <p:grpSp>
          <p:nvGrpSpPr>
            <p:cNvPr id="48" name="Groupe 47">
              <a:extLst>
                <a:ext uri="{FF2B5EF4-FFF2-40B4-BE49-F238E27FC236}">
                  <a16:creationId xmlns:a16="http://schemas.microsoft.com/office/drawing/2014/main" id="{33235B12-2322-4778-97B0-4EF7C65D0DA8}"/>
                </a:ext>
              </a:extLst>
            </p:cNvPr>
            <p:cNvGrpSpPr/>
            <p:nvPr/>
          </p:nvGrpSpPr>
          <p:grpSpPr>
            <a:xfrm>
              <a:off x="6451600" y="1039787"/>
              <a:ext cx="5506149" cy="5723930"/>
              <a:chOff x="6451600" y="1039787"/>
              <a:chExt cx="5506149" cy="5723930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D6D7D1C-D14F-4CAD-A21B-F956590B61DE}"/>
                  </a:ext>
                </a:extLst>
              </p:cNvPr>
              <p:cNvSpPr/>
              <p:nvPr/>
            </p:nvSpPr>
            <p:spPr>
              <a:xfrm>
                <a:off x="9066432" y="1039787"/>
                <a:ext cx="2891317" cy="3635033"/>
              </a:xfrm>
              <a:prstGeom prst="rect">
                <a:avLst/>
              </a:prstGeom>
              <a:noFill/>
              <a:ln w="12700">
                <a:solidFill>
                  <a:srgbClr val="00818A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4DA8E05-054A-4E0D-936A-AA26D9A889D6}"/>
                  </a:ext>
                </a:extLst>
              </p:cNvPr>
              <p:cNvSpPr/>
              <p:nvPr/>
            </p:nvSpPr>
            <p:spPr>
              <a:xfrm>
                <a:off x="6451600" y="4674820"/>
                <a:ext cx="5506149" cy="2088897"/>
              </a:xfrm>
              <a:prstGeom prst="rect">
                <a:avLst/>
              </a:prstGeom>
              <a:noFill/>
              <a:ln w="12700">
                <a:solidFill>
                  <a:srgbClr val="00818A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50A0F72-3178-434A-9D86-1D0A7A54D6E4}"/>
                  </a:ext>
                </a:extLst>
              </p:cNvPr>
              <p:cNvSpPr/>
              <p:nvPr/>
            </p:nvSpPr>
            <p:spPr>
              <a:xfrm>
                <a:off x="9079132" y="4523173"/>
                <a:ext cx="2872267" cy="1770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81" name="Groupe 80">
              <a:extLst>
                <a:ext uri="{FF2B5EF4-FFF2-40B4-BE49-F238E27FC236}">
                  <a16:creationId xmlns:a16="http://schemas.microsoft.com/office/drawing/2014/main" id="{213F9E3D-B85A-4BBA-B8EB-2EB0FA58BB99}"/>
                </a:ext>
              </a:extLst>
            </p:cNvPr>
            <p:cNvGrpSpPr/>
            <p:nvPr/>
          </p:nvGrpSpPr>
          <p:grpSpPr>
            <a:xfrm>
              <a:off x="9292667" y="1966392"/>
              <a:ext cx="2438845" cy="2212312"/>
              <a:chOff x="9292667" y="1966392"/>
              <a:chExt cx="2438845" cy="2212312"/>
            </a:xfrm>
          </p:grpSpPr>
          <p:pic>
            <p:nvPicPr>
              <p:cNvPr id="28" name="Image 27" descr="Une image contenant graphique&#10;&#10;Description générée automatiquement">
                <a:extLst>
                  <a:ext uri="{FF2B5EF4-FFF2-40B4-BE49-F238E27FC236}">
                    <a16:creationId xmlns:a16="http://schemas.microsoft.com/office/drawing/2014/main" id="{E9C1866D-48A3-479F-9A08-9AC79FE385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92667" y="1966392"/>
                <a:ext cx="2438845" cy="2212312"/>
              </a:xfrm>
              <a:prstGeom prst="rect">
                <a:avLst/>
              </a:prstGeom>
            </p:spPr>
          </p:pic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D965133-271B-49F0-9077-CE8F81B2E4BD}"/>
                  </a:ext>
                </a:extLst>
              </p:cNvPr>
              <p:cNvSpPr/>
              <p:nvPr/>
            </p:nvSpPr>
            <p:spPr>
              <a:xfrm>
                <a:off x="11093156" y="3644207"/>
                <a:ext cx="282478" cy="53449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7E5F07FA-3DB3-4EB4-96E2-9C186E4E813F}"/>
                  </a:ext>
                </a:extLst>
              </p:cNvPr>
              <p:cNvSpPr/>
              <p:nvPr/>
            </p:nvSpPr>
            <p:spPr>
              <a:xfrm rot="5400000">
                <a:off x="9431376" y="3174731"/>
                <a:ext cx="282478" cy="53449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B809C224-5417-4F44-A630-87D7049BB71D}"/>
              </a:ext>
            </a:extLst>
          </p:cNvPr>
          <p:cNvSpPr/>
          <p:nvPr/>
        </p:nvSpPr>
        <p:spPr>
          <a:xfrm>
            <a:off x="322793" y="6270945"/>
            <a:ext cx="58222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i="1" u="sng" dirty="0">
                <a:solidFill>
                  <a:srgbClr val="00818A"/>
                </a:solidFill>
                <a:latin typeface="Avenir Next LT Pro" panose="020B0504020202020204" pitchFamily="34" charset="0"/>
              </a:rPr>
              <a:t>Hypothèse</a:t>
            </a:r>
            <a:r>
              <a:rPr lang="fr-FR" sz="1600" dirty="0">
                <a:solidFill>
                  <a:srgbClr val="00818A"/>
                </a:solidFill>
                <a:latin typeface="Avenir Next LT Pro" panose="020B0504020202020204" pitchFamily="34" charset="0"/>
              </a:rPr>
              <a:t> </a:t>
            </a:r>
            <a:r>
              <a:rPr lang="fr-FR" sz="1600" b="1" dirty="0">
                <a:solidFill>
                  <a:srgbClr val="00818A"/>
                </a:solidFill>
                <a:latin typeface="Avenir Next LT Pro" panose="020B0504020202020204" pitchFamily="34" charset="0"/>
              </a:rPr>
              <a:t>:</a:t>
            </a:r>
            <a:r>
              <a:rPr lang="fr-FR" sz="1600" dirty="0">
                <a:solidFill>
                  <a:srgbClr val="00818A"/>
                </a:solidFill>
                <a:latin typeface="Avenir Next LT Pro" panose="020B0504020202020204" pitchFamily="34" charset="0"/>
              </a:rPr>
              <a:t> </a:t>
            </a:r>
            <a:r>
              <a:rPr lang="fr-FR" sz="1600" dirty="0">
                <a:latin typeface="Avenir Next LT Pro" panose="020B0504020202020204" pitchFamily="34" charset="0"/>
              </a:rPr>
              <a:t>l’approche multivariée peut ne pas fonctionner.</a:t>
            </a:r>
            <a:endParaRPr lang="fr-FR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9E4F17-2678-74BF-F7A1-77F335AA731A}"/>
              </a:ext>
            </a:extLst>
          </p:cNvPr>
          <p:cNvSpPr/>
          <p:nvPr/>
        </p:nvSpPr>
        <p:spPr>
          <a:xfrm>
            <a:off x="0" y="-5547"/>
            <a:ext cx="12192000" cy="453656"/>
          </a:xfrm>
          <a:prstGeom prst="rect">
            <a:avLst/>
          </a:prstGeom>
          <a:solidFill>
            <a:srgbClr val="DBE1E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6E1CEC53-9656-DA34-A20C-0CD218E65284}"/>
              </a:ext>
            </a:extLst>
          </p:cNvPr>
          <p:cNvGrpSpPr/>
          <p:nvPr/>
        </p:nvGrpSpPr>
        <p:grpSpPr>
          <a:xfrm>
            <a:off x="54241" y="-95505"/>
            <a:ext cx="6956613" cy="630942"/>
            <a:chOff x="84126" y="131907"/>
            <a:chExt cx="6956613" cy="630942"/>
          </a:xfrm>
        </p:grpSpPr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1CB2B3AB-15DC-44F3-7BFF-7E500B05E909}"/>
                </a:ext>
              </a:extLst>
            </p:cNvPr>
            <p:cNvSpPr txBox="1"/>
            <p:nvPr/>
          </p:nvSpPr>
          <p:spPr>
            <a:xfrm>
              <a:off x="84126" y="131907"/>
              <a:ext cx="1044457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500" dirty="0">
                  <a:solidFill>
                    <a:srgbClr val="00818A"/>
                  </a:solidFill>
                  <a:latin typeface="Century Gothic" panose="020B0502020202020204" pitchFamily="34" charset="0"/>
                  <a:ea typeface="Cambria Math" panose="02040503050406030204" pitchFamily="18" charset="0"/>
                </a:rPr>
                <a:t>2</a:t>
              </a:r>
              <a:endParaRPr lang="fr-FR" sz="1500" dirty="0">
                <a:solidFill>
                  <a:srgbClr val="00818A"/>
                </a:solidFill>
                <a:latin typeface="Century Gothic" panose="020B0502020202020204" pitchFamily="34" charset="0"/>
                <a:ea typeface="Cambria Math" panose="02040503050406030204" pitchFamily="18" charset="0"/>
              </a:endParaRP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77740B23-1D9D-2384-DA71-5FAE4BC37F40}"/>
                </a:ext>
              </a:extLst>
            </p:cNvPr>
            <p:cNvSpPr txBox="1"/>
            <p:nvPr/>
          </p:nvSpPr>
          <p:spPr>
            <a:xfrm>
              <a:off x="452478" y="255577"/>
              <a:ext cx="65882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Préparation &amp; traitement des données</a:t>
              </a:r>
              <a:endParaRPr lang="fr-FR" sz="2000" dirty="0">
                <a:latin typeface="Calibri Light" panose="020F0302020204030204" pitchFamily="34" charset="0"/>
                <a:ea typeface="Cambria Math" panose="02040503050406030204" pitchFamily="18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11" name="Ellipse 10">
            <a:extLst>
              <a:ext uri="{FF2B5EF4-FFF2-40B4-BE49-F238E27FC236}">
                <a16:creationId xmlns:a16="http://schemas.microsoft.com/office/drawing/2014/main" id="{6A46F5DD-B3E6-D1AD-9993-8D1B5F717000}"/>
              </a:ext>
            </a:extLst>
          </p:cNvPr>
          <p:cNvSpPr/>
          <p:nvPr/>
        </p:nvSpPr>
        <p:spPr>
          <a:xfrm>
            <a:off x="11388334" y="34908"/>
            <a:ext cx="598303" cy="606056"/>
          </a:xfrm>
          <a:prstGeom prst="ellipse">
            <a:avLst/>
          </a:prstGeom>
          <a:noFill/>
          <a:ln w="9525">
            <a:solidFill>
              <a:srgbClr val="0081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E935A2ED-AF00-C6D8-09EB-34F334836419}"/>
              </a:ext>
            </a:extLst>
          </p:cNvPr>
          <p:cNvSpPr/>
          <p:nvPr/>
        </p:nvSpPr>
        <p:spPr>
          <a:xfrm>
            <a:off x="11464533" y="111108"/>
            <a:ext cx="445903" cy="453656"/>
          </a:xfrm>
          <a:prstGeom prst="ellipse">
            <a:avLst/>
          </a:prstGeom>
          <a:noFill/>
          <a:ln w="9525">
            <a:solidFill>
              <a:srgbClr val="0081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BE0A889-BCAF-5889-29C0-D4BEF911E5A4}"/>
              </a:ext>
            </a:extLst>
          </p:cNvPr>
          <p:cNvSpPr/>
          <p:nvPr/>
        </p:nvSpPr>
        <p:spPr>
          <a:xfrm>
            <a:off x="11540732" y="187308"/>
            <a:ext cx="293503" cy="301256"/>
          </a:xfrm>
          <a:prstGeom prst="ellipse">
            <a:avLst/>
          </a:prstGeom>
          <a:solidFill>
            <a:srgbClr val="00818A"/>
          </a:solidFill>
          <a:ln w="9525">
            <a:solidFill>
              <a:srgbClr val="0081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07A6BC5-7150-9F15-8BB3-01ACAA5553F4}"/>
              </a:ext>
            </a:extLst>
          </p:cNvPr>
          <p:cNvSpPr txBox="1"/>
          <p:nvPr/>
        </p:nvSpPr>
        <p:spPr>
          <a:xfrm>
            <a:off x="11765377" y="6502791"/>
            <a:ext cx="40335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204478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Image 57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C934695A-ADC8-4B8B-9332-0DDAB81D7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71" y="1516012"/>
            <a:ext cx="1960854" cy="3225166"/>
          </a:xfrm>
          <a:prstGeom prst="rect">
            <a:avLst/>
          </a:prstGeom>
        </p:spPr>
      </p:pic>
      <p:pic>
        <p:nvPicPr>
          <p:cNvPr id="60" name="Image 59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90C6C820-2083-45D2-8482-6653120115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053" y="1386721"/>
            <a:ext cx="3739549" cy="3067333"/>
          </a:xfrm>
          <a:prstGeom prst="rect">
            <a:avLst/>
          </a:prstGeom>
        </p:spPr>
      </p:pic>
      <p:grpSp>
        <p:nvGrpSpPr>
          <p:cNvPr id="75" name="Groupe 74">
            <a:extLst>
              <a:ext uri="{FF2B5EF4-FFF2-40B4-BE49-F238E27FC236}">
                <a16:creationId xmlns:a16="http://schemas.microsoft.com/office/drawing/2014/main" id="{16619C32-AC6E-49A6-B39E-E59C0074DCD8}"/>
              </a:ext>
            </a:extLst>
          </p:cNvPr>
          <p:cNvGrpSpPr/>
          <p:nvPr/>
        </p:nvGrpSpPr>
        <p:grpSpPr>
          <a:xfrm>
            <a:off x="0" y="450224"/>
            <a:ext cx="5792096" cy="538080"/>
            <a:chOff x="0" y="2264226"/>
            <a:chExt cx="5792096" cy="538080"/>
          </a:xfrm>
        </p:grpSpPr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BB612D31-BDE6-4821-B7F4-3C4E7A7671A8}"/>
                </a:ext>
              </a:extLst>
            </p:cNvPr>
            <p:cNvSpPr txBox="1"/>
            <p:nvPr/>
          </p:nvSpPr>
          <p:spPr>
            <a:xfrm>
              <a:off x="387065" y="2326928"/>
              <a:ext cx="54050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00818A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2.4. </a:t>
              </a:r>
              <a:r>
                <a:rPr lang="fr-FR" u="sng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Mise en forme des jeux de données</a:t>
              </a:r>
              <a:endParaRPr lang="fr-FR" u="sng" dirty="0">
                <a:latin typeface="Calibri Light" panose="020F0302020204030204" pitchFamily="34" charset="0"/>
                <a:ea typeface="Cambria Math" panose="02040503050406030204" pitchFamily="18" charset="0"/>
                <a:cs typeface="Calibri Light" panose="020F0302020204030204" pitchFamily="34" charset="0"/>
              </a:endParaRPr>
            </a:p>
          </p:txBody>
        </p:sp>
        <p:sp>
          <p:nvSpPr>
            <p:cNvPr id="74" name="Triangle isocèle 73">
              <a:extLst>
                <a:ext uri="{FF2B5EF4-FFF2-40B4-BE49-F238E27FC236}">
                  <a16:creationId xmlns:a16="http://schemas.microsoft.com/office/drawing/2014/main" id="{789EE993-354E-4FCC-BAF7-AC6699EB009A}"/>
                </a:ext>
              </a:extLst>
            </p:cNvPr>
            <p:cNvSpPr/>
            <p:nvPr/>
          </p:nvSpPr>
          <p:spPr>
            <a:xfrm rot="5400000">
              <a:off x="-70206" y="2334432"/>
              <a:ext cx="538080" cy="397668"/>
            </a:xfrm>
            <a:prstGeom prst="triangle">
              <a:avLst/>
            </a:prstGeom>
            <a:solidFill>
              <a:srgbClr val="0081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8" name="Groupe 87">
            <a:extLst>
              <a:ext uri="{FF2B5EF4-FFF2-40B4-BE49-F238E27FC236}">
                <a16:creationId xmlns:a16="http://schemas.microsoft.com/office/drawing/2014/main" id="{AE694D80-9EA5-4914-99DC-8903D71795C3}"/>
              </a:ext>
            </a:extLst>
          </p:cNvPr>
          <p:cNvGrpSpPr/>
          <p:nvPr/>
        </p:nvGrpSpPr>
        <p:grpSpPr>
          <a:xfrm>
            <a:off x="3290588" y="936529"/>
            <a:ext cx="4036750" cy="2087881"/>
            <a:chOff x="3473704" y="2591899"/>
            <a:chExt cx="4036750" cy="2087881"/>
          </a:xfrm>
        </p:grpSpPr>
        <p:pic>
          <p:nvPicPr>
            <p:cNvPr id="56" name="Image 55" descr="Une image contenant graphique&#10;&#10;Description générée automatiquement">
              <a:extLst>
                <a:ext uri="{FF2B5EF4-FFF2-40B4-BE49-F238E27FC236}">
                  <a16:creationId xmlns:a16="http://schemas.microsoft.com/office/drawing/2014/main" id="{3FA21A89-1CBF-43A2-AF4D-93C99CCA4D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61"/>
            <a:stretch/>
          </p:blipFill>
          <p:spPr>
            <a:xfrm>
              <a:off x="3473704" y="2591899"/>
              <a:ext cx="4036750" cy="2087881"/>
            </a:xfrm>
            <a:prstGeom prst="rect">
              <a:avLst/>
            </a:prstGeom>
          </p:spPr>
        </p:pic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1928532-31D2-4BF5-A3E8-967685AFFDB0}"/>
                </a:ext>
              </a:extLst>
            </p:cNvPr>
            <p:cNvSpPr/>
            <p:nvPr/>
          </p:nvSpPr>
          <p:spPr>
            <a:xfrm>
              <a:off x="4005003" y="2774942"/>
              <a:ext cx="102973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6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TS_day</a:t>
              </a:r>
              <a:endParaRPr lang="fr-FR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9" name="Groupe 88">
            <a:extLst>
              <a:ext uri="{FF2B5EF4-FFF2-40B4-BE49-F238E27FC236}">
                <a16:creationId xmlns:a16="http://schemas.microsoft.com/office/drawing/2014/main" id="{053B1BE0-0269-462F-B660-048F9C4897E5}"/>
              </a:ext>
            </a:extLst>
          </p:cNvPr>
          <p:cNvGrpSpPr/>
          <p:nvPr/>
        </p:nvGrpSpPr>
        <p:grpSpPr>
          <a:xfrm>
            <a:off x="3290588" y="2887970"/>
            <a:ext cx="4036750" cy="2087881"/>
            <a:chOff x="3611007" y="4770119"/>
            <a:chExt cx="4036750" cy="2087881"/>
          </a:xfrm>
        </p:grpSpPr>
        <p:pic>
          <p:nvPicPr>
            <p:cNvPr id="54" name="Image 53" descr="Une image contenant graphique&#10;&#10;Description générée automatiquement">
              <a:extLst>
                <a:ext uri="{FF2B5EF4-FFF2-40B4-BE49-F238E27FC236}">
                  <a16:creationId xmlns:a16="http://schemas.microsoft.com/office/drawing/2014/main" id="{5F192740-2ACC-4AC9-839A-97E3E41C81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61"/>
            <a:stretch/>
          </p:blipFill>
          <p:spPr>
            <a:xfrm>
              <a:off x="3611007" y="4770119"/>
              <a:ext cx="4036750" cy="2087881"/>
            </a:xfrm>
            <a:prstGeom prst="rect">
              <a:avLst/>
            </a:prstGeom>
          </p:spPr>
        </p:pic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318C2C2-C09E-4AAA-978C-59083526EE07}"/>
                </a:ext>
              </a:extLst>
            </p:cNvPr>
            <p:cNvSpPr/>
            <p:nvPr/>
          </p:nvSpPr>
          <p:spPr>
            <a:xfrm>
              <a:off x="4127142" y="5011696"/>
              <a:ext cx="124191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6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TS_week</a:t>
              </a:r>
              <a:endParaRPr lang="fr-FR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A3D34FDF-47F3-4A79-BB91-D5C98F151132}"/>
              </a:ext>
            </a:extLst>
          </p:cNvPr>
          <p:cNvSpPr/>
          <p:nvPr/>
        </p:nvSpPr>
        <p:spPr>
          <a:xfrm>
            <a:off x="10340875" y="1579418"/>
            <a:ext cx="18362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credits_MTS</a:t>
            </a:r>
            <a:endParaRPr lang="fr-FR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95" name="Groupe 94">
            <a:extLst>
              <a:ext uri="{FF2B5EF4-FFF2-40B4-BE49-F238E27FC236}">
                <a16:creationId xmlns:a16="http://schemas.microsoft.com/office/drawing/2014/main" id="{D2DE4A4D-80DA-473D-BD7B-9DBC1456C7CB}"/>
              </a:ext>
            </a:extLst>
          </p:cNvPr>
          <p:cNvGrpSpPr/>
          <p:nvPr/>
        </p:nvGrpSpPr>
        <p:grpSpPr>
          <a:xfrm>
            <a:off x="2132062" y="2134051"/>
            <a:ext cx="744708" cy="1314959"/>
            <a:chOff x="2136647" y="3985122"/>
            <a:chExt cx="744708" cy="1314959"/>
          </a:xfrm>
        </p:grpSpPr>
        <p:cxnSp>
          <p:nvCxnSpPr>
            <p:cNvPr id="80" name="Connecteur droit 79">
              <a:extLst>
                <a:ext uri="{FF2B5EF4-FFF2-40B4-BE49-F238E27FC236}">
                  <a16:creationId xmlns:a16="http://schemas.microsoft.com/office/drawing/2014/main" id="{F7B3CBB3-B67E-49AD-97A3-23D9ED38D6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6647" y="3985122"/>
              <a:ext cx="744708" cy="645894"/>
            </a:xfrm>
            <a:prstGeom prst="line">
              <a:avLst/>
            </a:prstGeom>
            <a:ln w="28575" cap="rnd" cmpd="sng">
              <a:solidFill>
                <a:srgbClr val="00818A"/>
              </a:solidFill>
              <a:headEnd type="none"/>
              <a:tailEnd type="arrow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eur droit 85">
              <a:extLst>
                <a:ext uri="{FF2B5EF4-FFF2-40B4-BE49-F238E27FC236}">
                  <a16:creationId xmlns:a16="http://schemas.microsoft.com/office/drawing/2014/main" id="{AD5DB7BF-DE62-4443-92B5-680F79100F62}"/>
                </a:ext>
              </a:extLst>
            </p:cNvPr>
            <p:cNvCxnSpPr>
              <a:cxnSpLocks/>
            </p:cNvCxnSpPr>
            <p:nvPr/>
          </p:nvCxnSpPr>
          <p:spPr>
            <a:xfrm>
              <a:off x="2142186" y="4651435"/>
              <a:ext cx="739169" cy="648646"/>
            </a:xfrm>
            <a:prstGeom prst="line">
              <a:avLst/>
            </a:prstGeom>
            <a:ln w="28575" cap="rnd" cmpd="sng">
              <a:solidFill>
                <a:srgbClr val="00818A"/>
              </a:solidFill>
              <a:headEnd type="none"/>
              <a:tailEnd type="arrow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A963B46E-6F5F-4CB2-8F3B-8912ADD62EAB}"/>
              </a:ext>
            </a:extLst>
          </p:cNvPr>
          <p:cNvCxnSpPr>
            <a:cxnSpLocks/>
          </p:cNvCxnSpPr>
          <p:nvPr/>
        </p:nvCxnSpPr>
        <p:spPr>
          <a:xfrm flipH="1" flipV="1">
            <a:off x="7404028" y="940762"/>
            <a:ext cx="47382" cy="4050748"/>
          </a:xfrm>
          <a:prstGeom prst="line">
            <a:avLst/>
          </a:prstGeom>
          <a:ln>
            <a:solidFill>
              <a:srgbClr val="00818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54C6A9F-AE87-DF8C-F035-D85F1BC75664}"/>
              </a:ext>
            </a:extLst>
          </p:cNvPr>
          <p:cNvSpPr/>
          <p:nvPr/>
        </p:nvSpPr>
        <p:spPr>
          <a:xfrm>
            <a:off x="0" y="-5547"/>
            <a:ext cx="12192000" cy="453656"/>
          </a:xfrm>
          <a:prstGeom prst="rect">
            <a:avLst/>
          </a:prstGeom>
          <a:solidFill>
            <a:srgbClr val="DBE1E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3C5D231D-BC3C-06B5-02D8-FC19A95019CF}"/>
              </a:ext>
            </a:extLst>
          </p:cNvPr>
          <p:cNvGrpSpPr/>
          <p:nvPr/>
        </p:nvGrpSpPr>
        <p:grpSpPr>
          <a:xfrm>
            <a:off x="54241" y="-95505"/>
            <a:ext cx="6956613" cy="630942"/>
            <a:chOff x="84126" y="131907"/>
            <a:chExt cx="6956613" cy="630942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5EB9BDBC-1205-2ED6-D7CA-FA8F99AEDED8}"/>
                </a:ext>
              </a:extLst>
            </p:cNvPr>
            <p:cNvSpPr txBox="1"/>
            <p:nvPr/>
          </p:nvSpPr>
          <p:spPr>
            <a:xfrm>
              <a:off x="84126" y="131907"/>
              <a:ext cx="1044457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500" dirty="0">
                  <a:solidFill>
                    <a:srgbClr val="00818A"/>
                  </a:solidFill>
                  <a:latin typeface="Century Gothic" panose="020B0502020202020204" pitchFamily="34" charset="0"/>
                  <a:ea typeface="Cambria Math" panose="02040503050406030204" pitchFamily="18" charset="0"/>
                </a:rPr>
                <a:t>2</a:t>
              </a:r>
              <a:endParaRPr lang="fr-FR" sz="1500" dirty="0">
                <a:solidFill>
                  <a:srgbClr val="00818A"/>
                </a:solidFill>
                <a:latin typeface="Century Gothic" panose="020B0502020202020204" pitchFamily="34" charset="0"/>
                <a:ea typeface="Cambria Math" panose="02040503050406030204" pitchFamily="18" charset="0"/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B41F924D-633F-DC82-14E0-FF24EA072BDB}"/>
                </a:ext>
              </a:extLst>
            </p:cNvPr>
            <p:cNvSpPr txBox="1"/>
            <p:nvPr/>
          </p:nvSpPr>
          <p:spPr>
            <a:xfrm>
              <a:off x="452478" y="255577"/>
              <a:ext cx="65882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Préparation &amp; traitement des données</a:t>
              </a:r>
              <a:endParaRPr lang="fr-FR" sz="2000" dirty="0">
                <a:latin typeface="Calibri Light" panose="020F0302020204030204" pitchFamily="34" charset="0"/>
                <a:ea typeface="Cambria Math" panose="02040503050406030204" pitchFamily="18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6" name="Ellipse 5">
            <a:extLst>
              <a:ext uri="{FF2B5EF4-FFF2-40B4-BE49-F238E27FC236}">
                <a16:creationId xmlns:a16="http://schemas.microsoft.com/office/drawing/2014/main" id="{C13196C7-D332-61C3-0273-DE3D2582F204}"/>
              </a:ext>
            </a:extLst>
          </p:cNvPr>
          <p:cNvSpPr/>
          <p:nvPr/>
        </p:nvSpPr>
        <p:spPr>
          <a:xfrm>
            <a:off x="11388334" y="34908"/>
            <a:ext cx="598303" cy="606056"/>
          </a:xfrm>
          <a:prstGeom prst="ellipse">
            <a:avLst/>
          </a:prstGeom>
          <a:noFill/>
          <a:ln w="9525">
            <a:solidFill>
              <a:srgbClr val="0081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9D801960-0EFD-9112-4541-4BF5821173CE}"/>
              </a:ext>
            </a:extLst>
          </p:cNvPr>
          <p:cNvSpPr/>
          <p:nvPr/>
        </p:nvSpPr>
        <p:spPr>
          <a:xfrm>
            <a:off x="11464533" y="111108"/>
            <a:ext cx="445903" cy="453656"/>
          </a:xfrm>
          <a:prstGeom prst="ellipse">
            <a:avLst/>
          </a:prstGeom>
          <a:noFill/>
          <a:ln w="9525">
            <a:solidFill>
              <a:srgbClr val="0081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A411E2B-ADDB-CBE1-742D-517304085808}"/>
              </a:ext>
            </a:extLst>
          </p:cNvPr>
          <p:cNvSpPr/>
          <p:nvPr/>
        </p:nvSpPr>
        <p:spPr>
          <a:xfrm>
            <a:off x="11540732" y="187308"/>
            <a:ext cx="293503" cy="301256"/>
          </a:xfrm>
          <a:prstGeom prst="ellipse">
            <a:avLst/>
          </a:prstGeom>
          <a:solidFill>
            <a:srgbClr val="00818A"/>
          </a:solidFill>
          <a:ln w="9525">
            <a:solidFill>
              <a:srgbClr val="0081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157B62-180C-9F51-F1CD-9879B975A4E6}"/>
              </a:ext>
            </a:extLst>
          </p:cNvPr>
          <p:cNvSpPr/>
          <p:nvPr/>
        </p:nvSpPr>
        <p:spPr>
          <a:xfrm>
            <a:off x="-33617" y="914027"/>
            <a:ext cx="41608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b="1" i="1" dirty="0">
                <a:solidFill>
                  <a:srgbClr val="00818A"/>
                </a:solidFill>
                <a:latin typeface="Avenir Next LT Pro" panose="020B0504020202020204" pitchFamily="34" charset="0"/>
              </a:rPr>
              <a:t>1</a:t>
            </a:r>
            <a:r>
              <a:rPr lang="fr-FR" sz="1600" b="1" i="1" baseline="30000" dirty="0">
                <a:solidFill>
                  <a:srgbClr val="00818A"/>
                </a:solidFill>
                <a:latin typeface="Avenir Next LT Pro" panose="020B0504020202020204" pitchFamily="34" charset="0"/>
              </a:rPr>
              <a:t>ère</a:t>
            </a:r>
            <a:r>
              <a:rPr lang="fr-FR" sz="1600" b="1" i="1" dirty="0">
                <a:solidFill>
                  <a:srgbClr val="00818A"/>
                </a:solidFill>
                <a:latin typeface="Avenir Next LT Pro" panose="020B0504020202020204" pitchFamily="34" charset="0"/>
              </a:rPr>
              <a:t> approche : </a:t>
            </a:r>
            <a:r>
              <a:rPr lang="fr-FR" sz="1600" i="1" u="sng" dirty="0">
                <a:solidFill>
                  <a:srgbClr val="00818A"/>
                </a:solidFill>
                <a:latin typeface="Avenir Next LT Pro" panose="020B0504020202020204" pitchFamily="34" charset="0"/>
              </a:rPr>
              <a:t>Univariée</a:t>
            </a:r>
            <a:r>
              <a:rPr lang="fr-FR" sz="1600" i="1" dirty="0">
                <a:solidFill>
                  <a:srgbClr val="00818A"/>
                </a:solidFill>
                <a:latin typeface="Avenir Next LT Pro" panose="020B0504020202020204" pitchFamily="34" charset="0"/>
              </a:rPr>
              <a:t> (1 variable)</a:t>
            </a:r>
            <a:endParaRPr lang="fr-FR" sz="1600" b="1" i="1" dirty="0">
              <a:solidFill>
                <a:srgbClr val="00818A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CA5875-2CE5-2DA4-F505-C48234F80BDA}"/>
              </a:ext>
            </a:extLst>
          </p:cNvPr>
          <p:cNvSpPr/>
          <p:nvPr/>
        </p:nvSpPr>
        <p:spPr>
          <a:xfrm>
            <a:off x="7404583" y="914027"/>
            <a:ext cx="49348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b="1" i="1" dirty="0">
                <a:solidFill>
                  <a:srgbClr val="00818A"/>
                </a:solidFill>
                <a:latin typeface="Avenir Next LT Pro" panose="020B0504020202020204" pitchFamily="34" charset="0"/>
              </a:rPr>
              <a:t>2</a:t>
            </a:r>
            <a:r>
              <a:rPr lang="fr-FR" sz="1600" b="1" i="1" baseline="30000" dirty="0">
                <a:solidFill>
                  <a:srgbClr val="00818A"/>
                </a:solidFill>
                <a:latin typeface="Avenir Next LT Pro" panose="020B0504020202020204" pitchFamily="34" charset="0"/>
              </a:rPr>
              <a:t>ème</a:t>
            </a:r>
            <a:r>
              <a:rPr lang="fr-FR" sz="1600" b="1" i="1" dirty="0">
                <a:solidFill>
                  <a:srgbClr val="00818A"/>
                </a:solidFill>
                <a:latin typeface="Avenir Next LT Pro" panose="020B0504020202020204" pitchFamily="34" charset="0"/>
              </a:rPr>
              <a:t>  approche : </a:t>
            </a:r>
            <a:r>
              <a:rPr lang="fr-FR" sz="1600" i="1" u="sng" dirty="0">
                <a:solidFill>
                  <a:srgbClr val="00818A"/>
                </a:solidFill>
                <a:latin typeface="Avenir Next LT Pro" panose="020B0504020202020204" pitchFamily="34" charset="0"/>
              </a:rPr>
              <a:t>Multivariée (plusieurs variables)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B5D09B9-2127-638E-A889-6A4A0733BFA7}"/>
              </a:ext>
            </a:extLst>
          </p:cNvPr>
          <p:cNvSpPr txBox="1"/>
          <p:nvPr/>
        </p:nvSpPr>
        <p:spPr>
          <a:xfrm>
            <a:off x="176621" y="5929904"/>
            <a:ext cx="70240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i="1" dirty="0">
                <a:latin typeface="Avenir Next LT Pro" panose="020B0504020202020204" pitchFamily="34" charset="0"/>
              </a:rPr>
              <a:t>Constitution du jeu d’entraînement pour une Série Temporelle :</a:t>
            </a:r>
            <a:endParaRPr lang="fr-FR" sz="1600" i="1" dirty="0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1DE7597C-753A-9531-1D99-9919E809D1F4}"/>
              </a:ext>
            </a:extLst>
          </p:cNvPr>
          <p:cNvCxnSpPr>
            <a:cxnSpLocks/>
          </p:cNvCxnSpPr>
          <p:nvPr/>
        </p:nvCxnSpPr>
        <p:spPr>
          <a:xfrm flipH="1">
            <a:off x="0" y="4991510"/>
            <a:ext cx="12192000" cy="0"/>
          </a:xfrm>
          <a:prstGeom prst="line">
            <a:avLst/>
          </a:prstGeom>
          <a:ln>
            <a:solidFill>
              <a:srgbClr val="00818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184CE348-C635-36F0-2DA6-5064053D5BB4}"/>
              </a:ext>
            </a:extLst>
          </p:cNvPr>
          <p:cNvCxnSpPr>
            <a:cxnSpLocks/>
          </p:cNvCxnSpPr>
          <p:nvPr/>
        </p:nvCxnSpPr>
        <p:spPr>
          <a:xfrm flipH="1">
            <a:off x="0" y="928062"/>
            <a:ext cx="12192000" cy="0"/>
          </a:xfrm>
          <a:prstGeom prst="line">
            <a:avLst/>
          </a:prstGeom>
          <a:ln>
            <a:solidFill>
              <a:srgbClr val="00818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0284E4CD-0F10-F252-8D92-1CD001D6699E}"/>
              </a:ext>
            </a:extLst>
          </p:cNvPr>
          <p:cNvGrpSpPr/>
          <p:nvPr/>
        </p:nvGrpSpPr>
        <p:grpSpPr>
          <a:xfrm>
            <a:off x="4957997" y="6288649"/>
            <a:ext cx="2530635" cy="393069"/>
            <a:chOff x="4796703" y="6288077"/>
            <a:chExt cx="2530635" cy="39306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D2740B-4D2A-2888-878F-31A594D36A28}"/>
                </a:ext>
              </a:extLst>
            </p:cNvPr>
            <p:cNvSpPr/>
            <p:nvPr/>
          </p:nvSpPr>
          <p:spPr>
            <a:xfrm>
              <a:off x="4822869" y="6288077"/>
              <a:ext cx="2378032" cy="393069"/>
            </a:xfrm>
            <a:prstGeom prst="rect">
              <a:avLst/>
            </a:prstGeom>
            <a:solidFill>
              <a:srgbClr val="66CC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E1F0FF"/>
                </a:solidFill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F2982B98-D989-8DF3-8BA6-6F995DA375F4}"/>
                </a:ext>
              </a:extLst>
            </p:cNvPr>
            <p:cNvSpPr txBox="1"/>
            <p:nvPr/>
          </p:nvSpPr>
          <p:spPr>
            <a:xfrm>
              <a:off x="4796703" y="6313259"/>
              <a:ext cx="253063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600" b="1" dirty="0">
                  <a:solidFill>
                    <a:srgbClr val="00B0F0"/>
                  </a:solidFill>
                  <a:latin typeface="Avenir Next LT Pro" panose="020B0504020202020204" pitchFamily="34" charset="0"/>
                </a:rPr>
                <a:t>Données de test (20%)</a:t>
              </a:r>
              <a:endParaRPr lang="fr-FR" sz="1600" b="1" dirty="0">
                <a:solidFill>
                  <a:srgbClr val="00B0F0"/>
                </a:solidFill>
              </a:endParaRPr>
            </a:p>
          </p:txBody>
        </p:sp>
      </p:grpSp>
      <p:sp>
        <p:nvSpPr>
          <p:cNvPr id="16" name="ZoneTexte 15">
            <a:extLst>
              <a:ext uri="{FF2B5EF4-FFF2-40B4-BE49-F238E27FC236}">
                <a16:creationId xmlns:a16="http://schemas.microsoft.com/office/drawing/2014/main" id="{2DD1C2C7-61C5-80FE-EEBA-614946F1C4BF}"/>
              </a:ext>
            </a:extLst>
          </p:cNvPr>
          <p:cNvSpPr txBox="1"/>
          <p:nvPr/>
        </p:nvSpPr>
        <p:spPr>
          <a:xfrm>
            <a:off x="7741808" y="6456675"/>
            <a:ext cx="9244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i="1" dirty="0">
                <a:latin typeface="Avenir Next LT Pro" panose="020B0504020202020204" pitchFamily="34" charset="0"/>
              </a:rPr>
              <a:t>Temps</a:t>
            </a:r>
            <a:endParaRPr lang="fr-FR" sz="1600" i="1" dirty="0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CC64B6FD-8E7D-280B-F085-084CD7A42D36}"/>
              </a:ext>
            </a:extLst>
          </p:cNvPr>
          <p:cNvGrpSpPr/>
          <p:nvPr/>
        </p:nvGrpSpPr>
        <p:grpSpPr>
          <a:xfrm>
            <a:off x="277701" y="6286230"/>
            <a:ext cx="4701857" cy="393068"/>
            <a:chOff x="422593" y="6281728"/>
            <a:chExt cx="5527278" cy="39306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B711547-589C-AD62-8C7E-B166B4DEDBD8}"/>
                </a:ext>
              </a:extLst>
            </p:cNvPr>
            <p:cNvSpPr/>
            <p:nvPr/>
          </p:nvSpPr>
          <p:spPr>
            <a:xfrm>
              <a:off x="423115" y="6281728"/>
              <a:ext cx="5526756" cy="393068"/>
            </a:xfrm>
            <a:prstGeom prst="rect">
              <a:avLst/>
            </a:prstGeom>
            <a:solidFill>
              <a:srgbClr val="FF99CC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75FEE497-4439-221B-C1B7-B43AE7CC2BA4}"/>
                </a:ext>
              </a:extLst>
            </p:cNvPr>
            <p:cNvSpPr txBox="1"/>
            <p:nvPr/>
          </p:nvSpPr>
          <p:spPr>
            <a:xfrm>
              <a:off x="422593" y="6326897"/>
              <a:ext cx="552675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FF6699"/>
                  </a:solidFill>
                  <a:latin typeface="Avenir Next LT Pro" panose="020B0504020202020204" pitchFamily="34" charset="0"/>
                </a:rPr>
                <a:t>Données d’entraînement (80%)</a:t>
              </a:r>
              <a:endParaRPr lang="fr-FR" sz="1600" b="1" dirty="0">
                <a:solidFill>
                  <a:srgbClr val="FF6699"/>
                </a:solidFill>
              </a:endParaRPr>
            </a:p>
          </p:txBody>
        </p:sp>
      </p:grp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E56867C0-195A-4400-FD42-03444A0B8F0E}"/>
              </a:ext>
            </a:extLst>
          </p:cNvPr>
          <p:cNvCxnSpPr>
            <a:cxnSpLocks/>
          </p:cNvCxnSpPr>
          <p:nvPr/>
        </p:nvCxnSpPr>
        <p:spPr>
          <a:xfrm>
            <a:off x="277701" y="6690488"/>
            <a:ext cx="746410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3831DC4E-F2DA-0F5A-5D94-7E3C96E18559}"/>
              </a:ext>
            </a:extLst>
          </p:cNvPr>
          <p:cNvGrpSpPr/>
          <p:nvPr/>
        </p:nvGrpSpPr>
        <p:grpSpPr>
          <a:xfrm>
            <a:off x="175687" y="5106276"/>
            <a:ext cx="11276441" cy="338554"/>
            <a:chOff x="48687" y="5106276"/>
            <a:chExt cx="11276441" cy="338554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EC50A154-E592-6B46-0154-F40F83EDDA08}"/>
                </a:ext>
              </a:extLst>
            </p:cNvPr>
            <p:cNvSpPr txBox="1"/>
            <p:nvPr/>
          </p:nvSpPr>
          <p:spPr>
            <a:xfrm>
              <a:off x="259063" y="5106276"/>
              <a:ext cx="1106606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600" dirty="0">
                  <a:latin typeface="Avenir Next LT Pro" panose="020B0504020202020204" pitchFamily="34" charset="0"/>
                </a:rPr>
                <a:t>Pas de </a:t>
              </a:r>
              <a:r>
                <a:rPr lang="fr-FR" sz="1600" b="1" dirty="0">
                  <a:latin typeface="Avenir Next LT Pro" panose="020B0504020202020204" pitchFamily="34" charset="0"/>
                </a:rPr>
                <a:t>temps non contant </a:t>
              </a:r>
              <a:r>
                <a:rPr lang="fr-FR" sz="1600" dirty="0">
                  <a:latin typeface="Avenir Next LT Pro" panose="020B0504020202020204" pitchFamily="34" charset="0"/>
                </a:rPr>
                <a:t>pour  </a:t>
              </a:r>
              <a:r>
                <a:rPr lang="fr-FR" sz="16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credits_MTS</a:t>
              </a:r>
              <a:r>
                <a:rPr lang="fr-FR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fr-FR" sz="1600" dirty="0">
                  <a:solidFill>
                    <a:schemeClr val="tx1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  <a:sym typeface="Symbol" panose="05050102010706020507" pitchFamily="18" charset="2"/>
                </a:rPr>
                <a:t>  </a:t>
              </a:r>
              <a:r>
                <a:rPr lang="fr-FR" sz="1600" dirty="0">
                  <a:latin typeface="Avenir Next LT Pro" panose="020B0504020202020204" pitchFamily="34" charset="0"/>
                </a:rPr>
                <a:t>on ne peut pas « inventer » les valeurs manquantes </a:t>
              </a:r>
              <a:endParaRPr lang="fr-FR" sz="1600" dirty="0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F02F028E-F14C-0BF7-AE8F-04233CE22999}"/>
                </a:ext>
              </a:extLst>
            </p:cNvPr>
            <p:cNvSpPr/>
            <p:nvPr/>
          </p:nvSpPr>
          <p:spPr>
            <a:xfrm>
              <a:off x="48687" y="5141242"/>
              <a:ext cx="186553" cy="198263"/>
            </a:xfrm>
            <a:prstGeom prst="ellipse">
              <a:avLst/>
            </a:prstGeom>
            <a:solidFill>
              <a:srgbClr val="00818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1AC9B3E8-78D1-07BF-BE80-B9FCA1D1F9B5}"/>
              </a:ext>
            </a:extLst>
          </p:cNvPr>
          <p:cNvSpPr/>
          <p:nvPr/>
        </p:nvSpPr>
        <p:spPr>
          <a:xfrm>
            <a:off x="232242" y="5051752"/>
            <a:ext cx="73445" cy="839462"/>
          </a:xfrm>
          <a:prstGeom prst="rect">
            <a:avLst/>
          </a:prstGeom>
          <a:solidFill>
            <a:srgbClr val="00818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2986B25D-271B-9C9D-69DF-5F26FFDE4E00}"/>
              </a:ext>
            </a:extLst>
          </p:cNvPr>
          <p:cNvGrpSpPr/>
          <p:nvPr/>
        </p:nvGrpSpPr>
        <p:grpSpPr>
          <a:xfrm>
            <a:off x="175685" y="5505082"/>
            <a:ext cx="7891989" cy="338554"/>
            <a:chOff x="48686" y="5505082"/>
            <a:chExt cx="7533160" cy="338554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2D3F2204-3686-775B-2929-00CF56D2C16A}"/>
                </a:ext>
              </a:extLst>
            </p:cNvPr>
            <p:cNvSpPr txBox="1"/>
            <p:nvPr/>
          </p:nvSpPr>
          <p:spPr>
            <a:xfrm>
              <a:off x="262281" y="5505082"/>
              <a:ext cx="731956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600" dirty="0">
                  <a:latin typeface="Avenir Next LT Pro" panose="020B0504020202020204" pitchFamily="34" charset="0"/>
                </a:rPr>
                <a:t>Pas de </a:t>
              </a:r>
              <a:r>
                <a:rPr lang="fr-FR" sz="1600" b="1" dirty="0">
                  <a:latin typeface="Avenir Next LT Pro" panose="020B0504020202020204" pitchFamily="34" charset="0"/>
                </a:rPr>
                <a:t>temps contant</a:t>
              </a:r>
              <a:r>
                <a:rPr lang="fr-FR" sz="1600" dirty="0">
                  <a:latin typeface="Avenir Next LT Pro" panose="020B0504020202020204" pitchFamily="34" charset="0"/>
                </a:rPr>
                <a:t> pour  </a:t>
              </a:r>
              <a:r>
                <a:rPr lang="fr-FR" sz="16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TS_day</a:t>
              </a:r>
              <a:r>
                <a:rPr lang="fr-FR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fr-FR" sz="1600" dirty="0">
                  <a:latin typeface="Avenir Next LT Pro" panose="020B0504020202020204" pitchFamily="34" charset="0"/>
                </a:rPr>
                <a:t>et</a:t>
              </a:r>
              <a:r>
                <a:rPr lang="fr-FR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fr-FR" sz="16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TS_week</a:t>
              </a:r>
              <a:r>
                <a:rPr lang="fr-FR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fr-FR" sz="1600" dirty="0">
                  <a:solidFill>
                    <a:schemeClr val="tx1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  <a:sym typeface="Symbol" panose="05050102010706020507" pitchFamily="18" charset="2"/>
                </a:rPr>
                <a:t>  </a:t>
              </a:r>
              <a:r>
                <a:rPr lang="fr-FR" sz="1600" dirty="0">
                  <a:latin typeface="Avenir Next LT Pro" panose="020B0504020202020204" pitchFamily="34" charset="0"/>
                </a:rPr>
                <a:t>on peut rajouter des 0</a:t>
              </a:r>
              <a:endParaRPr lang="fr-FR" sz="1600" dirty="0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5C5DADCD-012E-1D38-5ABA-0701AC8AE1BB}"/>
                </a:ext>
              </a:extLst>
            </p:cNvPr>
            <p:cNvSpPr/>
            <p:nvPr/>
          </p:nvSpPr>
          <p:spPr>
            <a:xfrm>
              <a:off x="48686" y="5575134"/>
              <a:ext cx="186553" cy="198263"/>
            </a:xfrm>
            <a:prstGeom prst="ellipse">
              <a:avLst/>
            </a:prstGeom>
            <a:solidFill>
              <a:srgbClr val="00818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</p:grpSp>
      <p:sp>
        <p:nvSpPr>
          <p:cNvPr id="21" name="ZoneTexte 20">
            <a:extLst>
              <a:ext uri="{FF2B5EF4-FFF2-40B4-BE49-F238E27FC236}">
                <a16:creationId xmlns:a16="http://schemas.microsoft.com/office/drawing/2014/main" id="{EAE58E83-9F66-1F82-51DA-F7AA660C0A20}"/>
              </a:ext>
            </a:extLst>
          </p:cNvPr>
          <p:cNvSpPr txBox="1"/>
          <p:nvPr/>
        </p:nvSpPr>
        <p:spPr>
          <a:xfrm>
            <a:off x="11765377" y="6502791"/>
            <a:ext cx="40335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01211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9" grpId="0"/>
      <p:bldP spid="10" grpId="0"/>
      <p:bldP spid="17" grpId="0"/>
      <p:bldP spid="16" grpId="0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7FDA974-942B-6B2E-BCF7-145D4541586D}"/>
              </a:ext>
            </a:extLst>
          </p:cNvPr>
          <p:cNvSpPr/>
          <p:nvPr/>
        </p:nvSpPr>
        <p:spPr>
          <a:xfrm>
            <a:off x="0" y="-5547"/>
            <a:ext cx="12192000" cy="453656"/>
          </a:xfrm>
          <a:prstGeom prst="rect">
            <a:avLst/>
          </a:prstGeom>
          <a:solidFill>
            <a:srgbClr val="DBE1E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ED6F2892-EE04-4452-A8CF-323AC3D3B587}"/>
              </a:ext>
            </a:extLst>
          </p:cNvPr>
          <p:cNvGrpSpPr/>
          <p:nvPr/>
        </p:nvGrpSpPr>
        <p:grpSpPr>
          <a:xfrm>
            <a:off x="-6818" y="438743"/>
            <a:ext cx="7228106" cy="538080"/>
            <a:chOff x="-2022" y="438743"/>
            <a:chExt cx="7228106" cy="538080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643696EB-362A-4B69-B5E3-F0D6C5AE31E0}"/>
                </a:ext>
              </a:extLst>
            </p:cNvPr>
            <p:cNvSpPr txBox="1"/>
            <p:nvPr/>
          </p:nvSpPr>
          <p:spPr>
            <a:xfrm>
              <a:off x="427389" y="513987"/>
              <a:ext cx="67986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00818A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3.1. </a:t>
              </a:r>
              <a:r>
                <a:rPr lang="fr-FR" u="sng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Modélisation par SARIMA</a:t>
              </a:r>
              <a:endParaRPr lang="fr-FR" u="sng" dirty="0">
                <a:latin typeface="Calibri Light" panose="020F0302020204030204" pitchFamily="34" charset="0"/>
                <a:ea typeface="Cambria Math" panose="02040503050406030204" pitchFamily="18" charset="0"/>
                <a:cs typeface="Calibri Light" panose="020F0302020204030204" pitchFamily="34" charset="0"/>
              </a:endParaRPr>
            </a:p>
          </p:txBody>
        </p:sp>
        <p:sp>
          <p:nvSpPr>
            <p:cNvPr id="17" name="Triangle isocèle 16">
              <a:extLst>
                <a:ext uri="{FF2B5EF4-FFF2-40B4-BE49-F238E27FC236}">
                  <a16:creationId xmlns:a16="http://schemas.microsoft.com/office/drawing/2014/main" id="{049D6B09-A368-4CF0-986B-FBB762F3125D}"/>
                </a:ext>
              </a:extLst>
            </p:cNvPr>
            <p:cNvSpPr/>
            <p:nvPr/>
          </p:nvSpPr>
          <p:spPr>
            <a:xfrm rot="5400000">
              <a:off x="-72228" y="508949"/>
              <a:ext cx="538080" cy="397668"/>
            </a:xfrm>
            <a:prstGeom prst="triangle">
              <a:avLst/>
            </a:prstGeom>
            <a:solidFill>
              <a:srgbClr val="0081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482DF686-AE49-6CD3-5968-9A5E6FD1EE89}"/>
              </a:ext>
            </a:extLst>
          </p:cNvPr>
          <p:cNvGrpSpPr/>
          <p:nvPr/>
        </p:nvGrpSpPr>
        <p:grpSpPr>
          <a:xfrm>
            <a:off x="54241" y="-95505"/>
            <a:ext cx="6956613" cy="630942"/>
            <a:chOff x="84126" y="131907"/>
            <a:chExt cx="6956613" cy="630942"/>
          </a:xfrm>
        </p:grpSpPr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21D12431-6FF4-7CBD-1246-7B95DDBAE438}"/>
                </a:ext>
              </a:extLst>
            </p:cNvPr>
            <p:cNvSpPr txBox="1"/>
            <p:nvPr/>
          </p:nvSpPr>
          <p:spPr>
            <a:xfrm>
              <a:off x="84126" y="131907"/>
              <a:ext cx="1044457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500" dirty="0">
                  <a:solidFill>
                    <a:srgbClr val="00818A"/>
                  </a:solidFill>
                  <a:latin typeface="Century Gothic" panose="020B0502020202020204" pitchFamily="34" charset="0"/>
                  <a:ea typeface="Cambria Math" panose="02040503050406030204" pitchFamily="18" charset="0"/>
                </a:rPr>
                <a:t>3</a:t>
              </a:r>
              <a:endParaRPr lang="fr-FR" sz="1500" dirty="0">
                <a:solidFill>
                  <a:srgbClr val="00818A"/>
                </a:solidFill>
                <a:latin typeface="Century Gothic" panose="020B0502020202020204" pitchFamily="34" charset="0"/>
                <a:ea typeface="Cambria Math" panose="02040503050406030204" pitchFamily="18" charset="0"/>
              </a:endParaRP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024EE60A-47D5-80FE-4E51-97D587595A60}"/>
                </a:ext>
              </a:extLst>
            </p:cNvPr>
            <p:cNvSpPr txBox="1"/>
            <p:nvPr/>
          </p:nvSpPr>
          <p:spPr>
            <a:xfrm>
              <a:off x="452478" y="255577"/>
              <a:ext cx="65882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Méthodes utilisées</a:t>
              </a:r>
              <a:endParaRPr lang="fr-FR" sz="2000" dirty="0">
                <a:latin typeface="Calibri Light" panose="020F0302020204030204" pitchFamily="34" charset="0"/>
                <a:ea typeface="Cambria Math" panose="02040503050406030204" pitchFamily="18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23" name="ZoneTexte 22">
            <a:extLst>
              <a:ext uri="{FF2B5EF4-FFF2-40B4-BE49-F238E27FC236}">
                <a16:creationId xmlns:a16="http://schemas.microsoft.com/office/drawing/2014/main" id="{54276B3F-4052-B8FA-1529-A8B787EF1ECF}"/>
              </a:ext>
            </a:extLst>
          </p:cNvPr>
          <p:cNvSpPr txBox="1"/>
          <p:nvPr/>
        </p:nvSpPr>
        <p:spPr>
          <a:xfrm>
            <a:off x="991630" y="1720118"/>
            <a:ext cx="45254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00818A"/>
                </a:solidFill>
                <a:latin typeface="Avenir Next LT Pro" panose="020B0504020202020204" pitchFamily="34" charset="0"/>
              </a:rPr>
              <a:t>Besoin métier à la semaine  </a:t>
            </a:r>
            <a:r>
              <a:rPr lang="fr-FR" sz="1600" b="1" dirty="0">
                <a:solidFill>
                  <a:srgbClr val="00818A"/>
                </a:solidFill>
                <a:latin typeface="Avenir Next LT Pro" panose="020B0504020202020204" pitchFamily="34" charset="0"/>
              </a:rPr>
              <a:t>+</a:t>
            </a:r>
            <a:r>
              <a:rPr lang="fr-FR" sz="1600" dirty="0">
                <a:solidFill>
                  <a:srgbClr val="00818A"/>
                </a:solidFill>
                <a:latin typeface="Avenir Next LT Pro" panose="020B0504020202020204" pitchFamily="34" charset="0"/>
              </a:rPr>
              <a:t>  </a:t>
            </a:r>
            <a:r>
              <a:rPr lang="fr-FR" sz="1600" b="1" dirty="0" err="1">
                <a:solidFill>
                  <a:srgbClr val="0081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fr-FR" sz="1600" b="1" dirty="0">
                <a:solidFill>
                  <a:srgbClr val="0081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dirty="0">
                <a:solidFill>
                  <a:srgbClr val="00818A"/>
                </a:solidFill>
                <a:latin typeface="Avenir Next LT Pro" panose="020B0504020202020204" pitchFamily="34" charset="0"/>
              </a:rPr>
              <a:t>bruitée</a:t>
            </a:r>
            <a:endParaRPr lang="fr-FR" sz="1600" dirty="0">
              <a:solidFill>
                <a:srgbClr val="00818A"/>
              </a:solidFill>
            </a:endParaRPr>
          </a:p>
        </p:txBody>
      </p:sp>
      <p:grpSp>
        <p:nvGrpSpPr>
          <p:cNvPr id="71" name="Groupe 70">
            <a:extLst>
              <a:ext uri="{FF2B5EF4-FFF2-40B4-BE49-F238E27FC236}">
                <a16:creationId xmlns:a16="http://schemas.microsoft.com/office/drawing/2014/main" id="{DCE99169-059F-0C6F-0F91-F8EB263B88C5}"/>
              </a:ext>
            </a:extLst>
          </p:cNvPr>
          <p:cNvGrpSpPr/>
          <p:nvPr/>
        </p:nvGrpSpPr>
        <p:grpSpPr>
          <a:xfrm>
            <a:off x="6582776" y="5374349"/>
            <a:ext cx="5334860" cy="699359"/>
            <a:chOff x="5333348" y="4242408"/>
            <a:chExt cx="5334860" cy="699359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E053A40-8309-F88E-3210-9E3039318B07}"/>
                </a:ext>
              </a:extLst>
            </p:cNvPr>
            <p:cNvSpPr/>
            <p:nvPr/>
          </p:nvSpPr>
          <p:spPr>
            <a:xfrm>
              <a:off x="5361382" y="4247692"/>
              <a:ext cx="5219231" cy="656550"/>
            </a:xfrm>
            <a:prstGeom prst="rect">
              <a:avLst/>
            </a:prstGeom>
            <a:solidFill>
              <a:srgbClr val="00818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15A93307-AB89-47F6-0704-32C5B8853C0E}"/>
                    </a:ext>
                  </a:extLst>
                </p:cNvPr>
                <p:cNvSpPr/>
                <p:nvPr/>
              </p:nvSpPr>
              <p:spPr>
                <a:xfrm>
                  <a:off x="5333348" y="4242408"/>
                  <a:ext cx="5334860" cy="69935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  <m:e>
                            <m:sSub>
                              <m:sSubPr>
                                <m:ctrlP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sub>
                                <m: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ctrlP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fr-F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fr-FR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fr-F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400" b="0" i="1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fr-FR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fr-FR" sz="1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fr-F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fr-FR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4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fr-FR" sz="14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fr-FR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400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fr-FR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fr-FR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FR" sz="1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fr-FR" sz="14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fr-FR" sz="1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fr-FR" sz="1400" b="0" i="1" smtClean="0">
                                            <a:latin typeface="Cambria Math" panose="02040503050406030204" pitchFamily="18" charset="0"/>
                                          </a:rPr>
                                          <m:t>𝑖𝑚</m:t>
                                        </m:r>
                                      </m:sub>
                                      <m:sup>
                                        <m:r>
                                          <a:rPr lang="fr-FR" sz="1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  <m:r>
                                      <a:rPr lang="fr-FR" sz="1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nary>
                                      <m:naryPr>
                                        <m:chr m:val="∑"/>
                                        <m:ctrlPr>
                                          <a:rPr lang="fr-FR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fr-FR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400" b="0" i="1" smtClean="0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fr-FR" sz="1400" b="0" i="1" smtClean="0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fr-FR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fr-FR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fr-FR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  <m:sub>
                                            <m:r>
                                              <a:rPr lang="fr-FR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fr-FR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fr-FR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𝑖𝑚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  <m:r>
                                      <a:rPr lang="fr-FR" sz="1400" b="0" i="1" smtClean="0"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</m:e>
                                </m:nary>
                                <m:sSub>
                                  <m:sSubPr>
                                    <m:ctrlPr>
                                      <a:rPr lang="fr-F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400" b="0" i="1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fr-FR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fr-FR" sz="1400" dirty="0">
                    <a:latin typeface="Avenir Next LT Pro" panose="020B05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15A93307-AB89-47F6-0704-32C5B8853C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3348" y="4242408"/>
                  <a:ext cx="5334860" cy="69935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8" name="Groupe 207">
            <a:extLst>
              <a:ext uri="{FF2B5EF4-FFF2-40B4-BE49-F238E27FC236}">
                <a16:creationId xmlns:a16="http://schemas.microsoft.com/office/drawing/2014/main" id="{CE4A3AC9-AFB1-15EB-25E3-ED064AA339DA}"/>
              </a:ext>
            </a:extLst>
          </p:cNvPr>
          <p:cNvGrpSpPr/>
          <p:nvPr/>
        </p:nvGrpSpPr>
        <p:grpSpPr>
          <a:xfrm>
            <a:off x="7593985" y="3398268"/>
            <a:ext cx="1854616" cy="680507"/>
            <a:chOff x="7543978" y="3422683"/>
            <a:chExt cx="1854616" cy="6805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72CA3191-3A00-6C64-A473-8CDB6CE17892}"/>
                    </a:ext>
                  </a:extLst>
                </p:cNvPr>
                <p:cNvSpPr/>
                <p:nvPr/>
              </p:nvSpPr>
              <p:spPr>
                <a:xfrm>
                  <a:off x="7543978" y="3422683"/>
                  <a:ext cx="1854616" cy="68050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  <m:e>
                            <m:sSub>
                              <m:sSubPr>
                                <m:ctrlP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sub>
                                <m: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fr-FR" sz="1400" dirty="0">
                    <a:latin typeface="Avenir Next LT Pro" panose="020B05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72CA3191-3A00-6C64-A473-8CDB6CE178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3978" y="3422683"/>
                  <a:ext cx="1854616" cy="68050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889FBD9-0A18-9BE7-87F4-DBF4A59F0CCD}"/>
                </a:ext>
              </a:extLst>
            </p:cNvPr>
            <p:cNvSpPr/>
            <p:nvPr/>
          </p:nvSpPr>
          <p:spPr>
            <a:xfrm>
              <a:off x="7564104" y="3436180"/>
              <a:ext cx="1675145" cy="656550"/>
            </a:xfrm>
            <a:prstGeom prst="rect">
              <a:avLst/>
            </a:prstGeom>
            <a:solidFill>
              <a:srgbClr val="00818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1" name="Groupe 80">
            <a:extLst>
              <a:ext uri="{FF2B5EF4-FFF2-40B4-BE49-F238E27FC236}">
                <a16:creationId xmlns:a16="http://schemas.microsoft.com/office/drawing/2014/main" id="{5AA5E420-9C43-365A-86F8-43076B1B3A59}"/>
              </a:ext>
            </a:extLst>
          </p:cNvPr>
          <p:cNvGrpSpPr/>
          <p:nvPr/>
        </p:nvGrpSpPr>
        <p:grpSpPr>
          <a:xfrm>
            <a:off x="6508046" y="4931323"/>
            <a:ext cx="1678176" cy="338554"/>
            <a:chOff x="8820384" y="5620346"/>
            <a:chExt cx="1678176" cy="338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5A77CD30-4FF0-0E3B-4618-581E9771BAC8}"/>
                    </a:ext>
                  </a:extLst>
                </p:cNvPr>
                <p:cNvSpPr/>
                <p:nvPr/>
              </p:nvSpPr>
              <p:spPr>
                <a:xfrm>
                  <a:off x="8820384" y="5633843"/>
                  <a:ext cx="1678176" cy="3115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e>
                          <m:sup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sSub>
                          <m:sSubPr>
                            <m:ctrlP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fr-FR" sz="1400" dirty="0">
                    <a:latin typeface="Avenir Next LT Pro" panose="020B05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4CF95308-B531-42DA-8395-1EAA6655CB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0384" y="5633843"/>
                  <a:ext cx="1678176" cy="311560"/>
                </a:xfrm>
                <a:prstGeom prst="rect">
                  <a:avLst/>
                </a:prstGeom>
                <a:blipFill>
                  <a:blip r:embed="rId15"/>
                  <a:stretch>
                    <a:fillRect b="-1176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0FEAB34-A23C-F572-9171-582A10CE3C16}"/>
                </a:ext>
              </a:extLst>
            </p:cNvPr>
            <p:cNvSpPr/>
            <p:nvPr/>
          </p:nvSpPr>
          <p:spPr>
            <a:xfrm>
              <a:off x="8914852" y="5620346"/>
              <a:ext cx="1489240" cy="338554"/>
            </a:xfrm>
            <a:prstGeom prst="rect">
              <a:avLst/>
            </a:prstGeom>
            <a:solidFill>
              <a:srgbClr val="00818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09" name="Groupe 108">
            <a:extLst>
              <a:ext uri="{FF2B5EF4-FFF2-40B4-BE49-F238E27FC236}">
                <a16:creationId xmlns:a16="http://schemas.microsoft.com/office/drawing/2014/main" id="{3A82328D-F4A5-410B-9BC1-E26A88058DF9}"/>
              </a:ext>
            </a:extLst>
          </p:cNvPr>
          <p:cNvGrpSpPr/>
          <p:nvPr/>
        </p:nvGrpSpPr>
        <p:grpSpPr>
          <a:xfrm>
            <a:off x="244271" y="937532"/>
            <a:ext cx="6835082" cy="338554"/>
            <a:chOff x="244271" y="937532"/>
            <a:chExt cx="6835082" cy="33855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DB9928-44A7-9ABD-764D-3E123BD1A31A}"/>
                </a:ext>
              </a:extLst>
            </p:cNvPr>
            <p:cNvSpPr/>
            <p:nvPr/>
          </p:nvSpPr>
          <p:spPr>
            <a:xfrm>
              <a:off x="489407" y="937532"/>
              <a:ext cx="658994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600" dirty="0">
                  <a:latin typeface="Avenir Next LT Pro" panose="020B0504020202020204" pitchFamily="34" charset="0"/>
                </a:rPr>
                <a:t>Méthode </a:t>
              </a:r>
              <a:r>
                <a:rPr lang="fr-FR" sz="1600" b="1" dirty="0">
                  <a:latin typeface="Avenir Next LT Pro" panose="020B0504020202020204" pitchFamily="34" charset="0"/>
                </a:rPr>
                <a:t>statistique</a:t>
              </a:r>
              <a:r>
                <a:rPr lang="fr-FR" sz="1600" dirty="0">
                  <a:latin typeface="Avenir Next LT Pro" panose="020B0504020202020204" pitchFamily="34" charset="0"/>
                </a:rPr>
                <a:t> simple pour la prédiction de séries temporelles</a:t>
              </a:r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272CF9DA-C80D-B167-A8DC-F1BA9FA10353}"/>
                </a:ext>
              </a:extLst>
            </p:cNvPr>
            <p:cNvSpPr/>
            <p:nvPr/>
          </p:nvSpPr>
          <p:spPr>
            <a:xfrm>
              <a:off x="244271" y="1001834"/>
              <a:ext cx="188513" cy="194235"/>
            </a:xfrm>
            <a:prstGeom prst="ellipse">
              <a:avLst/>
            </a:prstGeom>
            <a:solidFill>
              <a:srgbClr val="00818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</p:grpSp>
      <p:grpSp>
        <p:nvGrpSpPr>
          <p:cNvPr id="111" name="Groupe 110">
            <a:extLst>
              <a:ext uri="{FF2B5EF4-FFF2-40B4-BE49-F238E27FC236}">
                <a16:creationId xmlns:a16="http://schemas.microsoft.com/office/drawing/2014/main" id="{5ADA9628-227F-84F6-4E24-5BAFA6761213}"/>
              </a:ext>
            </a:extLst>
          </p:cNvPr>
          <p:cNvGrpSpPr/>
          <p:nvPr/>
        </p:nvGrpSpPr>
        <p:grpSpPr>
          <a:xfrm>
            <a:off x="244271" y="2111048"/>
            <a:ext cx="4600194" cy="338554"/>
            <a:chOff x="249902" y="1301781"/>
            <a:chExt cx="4600194" cy="338554"/>
          </a:xfrm>
        </p:grpSpPr>
        <p:sp>
          <p:nvSpPr>
            <p:cNvPr id="87" name="ZoneTexte 86">
              <a:extLst>
                <a:ext uri="{FF2B5EF4-FFF2-40B4-BE49-F238E27FC236}">
                  <a16:creationId xmlns:a16="http://schemas.microsoft.com/office/drawing/2014/main" id="{41F243F7-7C29-866A-59A4-A2669E5E328E}"/>
                </a:ext>
              </a:extLst>
            </p:cNvPr>
            <p:cNvSpPr txBox="1"/>
            <p:nvPr/>
          </p:nvSpPr>
          <p:spPr>
            <a:xfrm>
              <a:off x="473921" y="1301781"/>
              <a:ext cx="437617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600" dirty="0">
                  <a:latin typeface="Avenir Next LT Pro" panose="020B0504020202020204" pitchFamily="34" charset="0"/>
                </a:rPr>
                <a:t>Adaptation de ARIMA  </a:t>
              </a:r>
              <a:r>
                <a:rPr lang="fr-FR" sz="1600" dirty="0">
                  <a:solidFill>
                    <a:schemeClr val="tx1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  <a:sym typeface="Symbol" panose="05050102010706020507" pitchFamily="18" charset="2"/>
                </a:rPr>
                <a:t></a:t>
              </a:r>
              <a:r>
                <a:rPr lang="fr-FR" sz="1600" dirty="0">
                  <a:latin typeface="Avenir Next LT Pro" panose="020B0504020202020204" pitchFamily="34" charset="0"/>
                </a:rPr>
                <a:t>  </a:t>
              </a:r>
              <a:r>
                <a:rPr lang="fr-FR" sz="1600" dirty="0" err="1">
                  <a:latin typeface="Avenir Next LT Pro" panose="020B0504020202020204" pitchFamily="34" charset="0"/>
                </a:rPr>
                <a:t>Seasonal</a:t>
              </a:r>
              <a:r>
                <a:rPr lang="fr-FR" sz="1600" dirty="0">
                  <a:latin typeface="Avenir Next LT Pro" panose="020B0504020202020204" pitchFamily="34" charset="0"/>
                </a:rPr>
                <a:t> ARIMA</a:t>
              </a:r>
              <a:endParaRPr lang="fr-FR" sz="1600" dirty="0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1B9D42D0-E8D0-BBC3-D15C-72E56D48ED34}"/>
                </a:ext>
              </a:extLst>
            </p:cNvPr>
            <p:cNvSpPr/>
            <p:nvPr/>
          </p:nvSpPr>
          <p:spPr>
            <a:xfrm>
              <a:off x="249902" y="1398192"/>
              <a:ext cx="188513" cy="194235"/>
            </a:xfrm>
            <a:prstGeom prst="ellipse">
              <a:avLst/>
            </a:prstGeom>
            <a:solidFill>
              <a:srgbClr val="00818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</p:grpSp>
      <p:grpSp>
        <p:nvGrpSpPr>
          <p:cNvPr id="112" name="Groupe 111">
            <a:extLst>
              <a:ext uri="{FF2B5EF4-FFF2-40B4-BE49-F238E27FC236}">
                <a16:creationId xmlns:a16="http://schemas.microsoft.com/office/drawing/2014/main" id="{ED6188CC-EBA4-C51C-1ECE-2FA06755CA92}"/>
              </a:ext>
            </a:extLst>
          </p:cNvPr>
          <p:cNvGrpSpPr/>
          <p:nvPr/>
        </p:nvGrpSpPr>
        <p:grpSpPr>
          <a:xfrm>
            <a:off x="244271" y="1439124"/>
            <a:ext cx="6391049" cy="338554"/>
            <a:chOff x="246652" y="1873285"/>
            <a:chExt cx="6391049" cy="338554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629F081-9077-7C31-2663-4E3007F0DA4C}"/>
                </a:ext>
              </a:extLst>
            </p:cNvPr>
            <p:cNvSpPr/>
            <p:nvPr/>
          </p:nvSpPr>
          <p:spPr>
            <a:xfrm>
              <a:off x="453700" y="1873285"/>
              <a:ext cx="618400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600" dirty="0">
                  <a:latin typeface="Avenir Next LT Pro" panose="020B0504020202020204" pitchFamily="34" charset="0"/>
                </a:rPr>
                <a:t>Fonctionne uniquement pour les </a:t>
              </a:r>
              <a:r>
                <a:rPr lang="fr-FR" sz="1600" b="1" dirty="0">
                  <a:latin typeface="Avenir Next LT Pro" panose="020B0504020202020204" pitchFamily="34" charset="0"/>
                </a:rPr>
                <a:t>séries temporelles univariées</a:t>
              </a:r>
              <a:endParaRPr lang="fr-FR" sz="1600" dirty="0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5FE814A3-3D05-6FE8-B574-BB071EAA9DA5}"/>
                </a:ext>
              </a:extLst>
            </p:cNvPr>
            <p:cNvSpPr/>
            <p:nvPr/>
          </p:nvSpPr>
          <p:spPr>
            <a:xfrm>
              <a:off x="246652" y="1956560"/>
              <a:ext cx="188513" cy="194235"/>
            </a:xfrm>
            <a:prstGeom prst="ellipse">
              <a:avLst/>
            </a:prstGeom>
            <a:solidFill>
              <a:srgbClr val="00818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D058F008-A767-FC53-02BF-82F470AD0769}"/>
              </a:ext>
            </a:extLst>
          </p:cNvPr>
          <p:cNvSpPr/>
          <p:nvPr/>
        </p:nvSpPr>
        <p:spPr>
          <a:xfrm>
            <a:off x="306525" y="919923"/>
            <a:ext cx="73445" cy="1625633"/>
          </a:xfrm>
          <a:prstGeom prst="rect">
            <a:avLst/>
          </a:prstGeom>
          <a:solidFill>
            <a:srgbClr val="00818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08" name="Groupe 107">
            <a:extLst>
              <a:ext uri="{FF2B5EF4-FFF2-40B4-BE49-F238E27FC236}">
                <a16:creationId xmlns:a16="http://schemas.microsoft.com/office/drawing/2014/main" id="{5B7C9506-4FAA-F92D-FF35-1D23003D2DD7}"/>
              </a:ext>
            </a:extLst>
          </p:cNvPr>
          <p:cNvGrpSpPr/>
          <p:nvPr/>
        </p:nvGrpSpPr>
        <p:grpSpPr>
          <a:xfrm>
            <a:off x="6096000" y="1697963"/>
            <a:ext cx="1614583" cy="369332"/>
            <a:chOff x="5720315" y="1678964"/>
            <a:chExt cx="1614583" cy="3693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6858E64-4ADE-7F10-1A20-F4847C8F3FD2}"/>
                </a:ext>
              </a:extLst>
            </p:cNvPr>
            <p:cNvSpPr/>
            <p:nvPr/>
          </p:nvSpPr>
          <p:spPr>
            <a:xfrm>
              <a:off x="5720315" y="1717467"/>
              <a:ext cx="1614583" cy="30862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CC0ED7A-767E-0801-FDB1-E8498EFB3D24}"/>
                </a:ext>
              </a:extLst>
            </p:cNvPr>
            <p:cNvSpPr/>
            <p:nvPr/>
          </p:nvSpPr>
          <p:spPr>
            <a:xfrm>
              <a:off x="5737840" y="1701119"/>
              <a:ext cx="124191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6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TS_week</a:t>
              </a:r>
              <a:endParaRPr lang="fr-FR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9B3BA3AF-1CB9-3603-90B5-890B74F10975}"/>
                    </a:ext>
                  </a:extLst>
                </p:cNvPr>
                <p:cNvSpPr/>
                <p:nvPr/>
              </p:nvSpPr>
              <p:spPr>
                <a:xfrm>
                  <a:off x="6679783" y="1678964"/>
                  <a:ext cx="64663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fr-FR" b="0" dirty="0">
                      <a:solidFill>
                        <a:srgbClr val="00818A"/>
                      </a:solidFill>
                    </a:rPr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rgbClr val="00818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818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00818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818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9B3BA3AF-1CB9-3603-90B5-890B74F109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9783" y="1678964"/>
                  <a:ext cx="646636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7547" t="-10000" b="-2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74716FCF-77B4-6BF9-2399-DF1E29F48131}"/>
              </a:ext>
            </a:extLst>
          </p:cNvPr>
          <p:cNvCxnSpPr>
            <a:cxnSpLocks/>
          </p:cNvCxnSpPr>
          <p:nvPr/>
        </p:nvCxnSpPr>
        <p:spPr>
          <a:xfrm>
            <a:off x="5579213" y="1882629"/>
            <a:ext cx="455824" cy="0"/>
          </a:xfrm>
          <a:prstGeom prst="line">
            <a:avLst/>
          </a:prstGeom>
          <a:ln w="57150" cap="rnd" cmpd="sng">
            <a:solidFill>
              <a:srgbClr val="00818A"/>
            </a:solidFill>
            <a:headEnd type="none"/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Accolade ouvrante 115">
            <a:extLst>
              <a:ext uri="{FF2B5EF4-FFF2-40B4-BE49-F238E27FC236}">
                <a16:creationId xmlns:a16="http://schemas.microsoft.com/office/drawing/2014/main" id="{D7606DC4-4DF9-5414-66EF-F7BB689F469B}"/>
              </a:ext>
            </a:extLst>
          </p:cNvPr>
          <p:cNvSpPr/>
          <p:nvPr/>
        </p:nvSpPr>
        <p:spPr>
          <a:xfrm>
            <a:off x="7315642" y="2947610"/>
            <a:ext cx="200765" cy="1163347"/>
          </a:xfrm>
          <a:prstGeom prst="leftBrace">
            <a:avLst>
              <a:gd name="adj1" fmla="val 72382"/>
              <a:gd name="adj2" fmla="val 50819"/>
            </a:avLst>
          </a:prstGeom>
          <a:ln w="28575">
            <a:solidFill>
              <a:srgbClr val="00818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08AD7B90-772F-1949-50A2-2E639E96E05B}"/>
              </a:ext>
            </a:extLst>
          </p:cNvPr>
          <p:cNvSpPr/>
          <p:nvPr/>
        </p:nvSpPr>
        <p:spPr>
          <a:xfrm>
            <a:off x="244271" y="2689384"/>
            <a:ext cx="11742366" cy="1766924"/>
          </a:xfrm>
          <a:prstGeom prst="rect">
            <a:avLst/>
          </a:prstGeom>
          <a:noFill/>
          <a:ln w="12700">
            <a:solidFill>
              <a:srgbClr val="00818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62" name="Groupe 161">
            <a:extLst>
              <a:ext uri="{FF2B5EF4-FFF2-40B4-BE49-F238E27FC236}">
                <a16:creationId xmlns:a16="http://schemas.microsoft.com/office/drawing/2014/main" id="{E45C2C96-5D46-6308-9726-50035F49F764}"/>
              </a:ext>
            </a:extLst>
          </p:cNvPr>
          <p:cNvGrpSpPr/>
          <p:nvPr/>
        </p:nvGrpSpPr>
        <p:grpSpPr>
          <a:xfrm>
            <a:off x="7519643" y="3012728"/>
            <a:ext cx="1678176" cy="338554"/>
            <a:chOff x="8820384" y="5620346"/>
            <a:chExt cx="1678176" cy="338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AA8DF062-4E1A-D370-7D03-1C29A82F972C}"/>
                    </a:ext>
                  </a:extLst>
                </p:cNvPr>
                <p:cNvSpPr/>
                <p:nvPr/>
              </p:nvSpPr>
              <p:spPr>
                <a:xfrm>
                  <a:off x="8820384" y="5633843"/>
                  <a:ext cx="1678176" cy="3115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e>
                          <m:sup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sSub>
                          <m:sSubPr>
                            <m:ctrlP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fr-FR" sz="1400" dirty="0">
                    <a:latin typeface="Avenir Next LT Pro" panose="020B05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4CF95308-B531-42DA-8395-1EAA6655CB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0384" y="5633843"/>
                  <a:ext cx="1678176" cy="311560"/>
                </a:xfrm>
                <a:prstGeom prst="rect">
                  <a:avLst/>
                </a:prstGeom>
                <a:blipFill>
                  <a:blip r:embed="rId15"/>
                  <a:stretch>
                    <a:fillRect b="-1176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05FD2BBB-AE2E-AF60-18C6-66D620B528C6}"/>
                </a:ext>
              </a:extLst>
            </p:cNvPr>
            <p:cNvSpPr/>
            <p:nvPr/>
          </p:nvSpPr>
          <p:spPr>
            <a:xfrm>
              <a:off x="8914852" y="5620346"/>
              <a:ext cx="1489240" cy="338554"/>
            </a:xfrm>
            <a:prstGeom prst="rect">
              <a:avLst/>
            </a:prstGeom>
            <a:solidFill>
              <a:srgbClr val="00818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72" name="Groupe 171">
            <a:extLst>
              <a:ext uri="{FF2B5EF4-FFF2-40B4-BE49-F238E27FC236}">
                <a16:creationId xmlns:a16="http://schemas.microsoft.com/office/drawing/2014/main" id="{D9CE817F-DD0E-C202-3B08-011D6EC3FA08}"/>
              </a:ext>
            </a:extLst>
          </p:cNvPr>
          <p:cNvGrpSpPr/>
          <p:nvPr/>
        </p:nvGrpSpPr>
        <p:grpSpPr>
          <a:xfrm>
            <a:off x="1715080" y="2753710"/>
            <a:ext cx="4769896" cy="369332"/>
            <a:chOff x="2197680" y="2705460"/>
            <a:chExt cx="476989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700C76D2-DCC0-8853-87E7-AAFF86F4D42E}"/>
                    </a:ext>
                  </a:extLst>
                </p:cNvPr>
                <p:cNvSpPr/>
                <p:nvPr/>
              </p:nvSpPr>
              <p:spPr>
                <a:xfrm>
                  <a:off x="2197680" y="2705460"/>
                  <a:ext cx="227917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fr-FR" b="1" dirty="0">
                      <a:solidFill>
                        <a:srgbClr val="00818A"/>
                      </a:solidFill>
                      <a:latin typeface="Avenir Next LT Pro" panose="020B0504020202020204" pitchFamily="34" charset="0"/>
                    </a:rPr>
                    <a:t>ARIMA </a:t>
                  </a:r>
                  <a14:m>
                    <m:oMath xmlns:m="http://schemas.openxmlformats.org/officeDocument/2006/math">
                      <m:r>
                        <a:rPr lang="fr-FR" b="1" i="1" dirty="0" smtClean="0">
                          <a:solidFill>
                            <a:srgbClr val="00818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1" i="1" dirty="0" err="1" smtClean="0">
                          <a:solidFill>
                            <a:srgbClr val="00818A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FR" b="1" i="1" dirty="0" err="1" smtClean="0">
                          <a:solidFill>
                            <a:srgbClr val="00818A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fr-FR" b="1" i="1" dirty="0" err="1" smtClean="0">
                          <a:solidFill>
                            <a:srgbClr val="00818A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fr-FR" b="1" i="1" dirty="0" err="1" smtClean="0">
                          <a:solidFill>
                            <a:srgbClr val="00818A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fr-FR" b="1" i="1" dirty="0" err="1" smtClean="0">
                          <a:solidFill>
                            <a:srgbClr val="00818A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fr-FR" b="1" i="1" dirty="0" smtClean="0">
                          <a:solidFill>
                            <a:srgbClr val="00818A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a14:m>
                  <a:endParaRPr lang="fr-FR" dirty="0">
                    <a:latin typeface="Avenir Next LT Pro" panose="020B05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700C76D2-DCC0-8853-87E7-AAFF86F4D4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7680" y="2705460"/>
                  <a:ext cx="2279170" cy="369332"/>
                </a:xfrm>
                <a:prstGeom prst="rect">
                  <a:avLst/>
                </a:prstGeom>
                <a:blipFill>
                  <a:blip r:embed="rId17"/>
                  <a:stretch>
                    <a:fillRect t="-8333" b="-28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" name="ZoneTexte 90">
              <a:extLst>
                <a:ext uri="{FF2B5EF4-FFF2-40B4-BE49-F238E27FC236}">
                  <a16:creationId xmlns:a16="http://schemas.microsoft.com/office/drawing/2014/main" id="{0D8BEC41-4876-2354-213D-DBBFDE2A24A3}"/>
                </a:ext>
              </a:extLst>
            </p:cNvPr>
            <p:cNvSpPr txBox="1"/>
            <p:nvPr/>
          </p:nvSpPr>
          <p:spPr>
            <a:xfrm>
              <a:off x="4441147" y="2733695"/>
              <a:ext cx="252642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600" dirty="0">
                  <a:latin typeface="Avenir Next LT Pro" panose="020B0504020202020204" pitchFamily="34" charset="0"/>
                </a:rPr>
                <a:t>modèle </a:t>
              </a:r>
              <a:r>
                <a:rPr lang="fr-FR" sz="1600" b="1" dirty="0">
                  <a:latin typeface="Avenir Next LT Pro" panose="020B0504020202020204" pitchFamily="34" charset="0"/>
                </a:rPr>
                <a:t>non-saisonnier</a:t>
              </a:r>
              <a:endParaRPr lang="fr-FR" sz="1600" dirty="0"/>
            </a:p>
          </p:txBody>
        </p:sp>
        <p:cxnSp>
          <p:nvCxnSpPr>
            <p:cNvPr id="171" name="Connecteur droit 170">
              <a:extLst>
                <a:ext uri="{FF2B5EF4-FFF2-40B4-BE49-F238E27FC236}">
                  <a16:creationId xmlns:a16="http://schemas.microsoft.com/office/drawing/2014/main" id="{2575532A-2587-300B-C867-4CFC5133BD2B}"/>
                </a:ext>
              </a:extLst>
            </p:cNvPr>
            <p:cNvCxnSpPr/>
            <p:nvPr/>
          </p:nvCxnSpPr>
          <p:spPr>
            <a:xfrm>
              <a:off x="4380353" y="2779147"/>
              <a:ext cx="0" cy="247650"/>
            </a:xfrm>
            <a:prstGeom prst="line">
              <a:avLst/>
            </a:prstGeom>
            <a:ln w="12700">
              <a:solidFill>
                <a:srgbClr val="0081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e 186">
            <a:extLst>
              <a:ext uri="{FF2B5EF4-FFF2-40B4-BE49-F238E27FC236}">
                <a16:creationId xmlns:a16="http://schemas.microsoft.com/office/drawing/2014/main" id="{851A7A73-E815-162C-50E3-A65673B024B4}"/>
              </a:ext>
            </a:extLst>
          </p:cNvPr>
          <p:cNvGrpSpPr/>
          <p:nvPr/>
        </p:nvGrpSpPr>
        <p:grpSpPr>
          <a:xfrm>
            <a:off x="2626720" y="3131891"/>
            <a:ext cx="1331827" cy="1139217"/>
            <a:chOff x="3109320" y="3131891"/>
            <a:chExt cx="1331827" cy="1139217"/>
          </a:xfrm>
        </p:grpSpPr>
        <p:grpSp>
          <p:nvGrpSpPr>
            <p:cNvPr id="130" name="Groupe 129">
              <a:extLst>
                <a:ext uri="{FF2B5EF4-FFF2-40B4-BE49-F238E27FC236}">
                  <a16:creationId xmlns:a16="http://schemas.microsoft.com/office/drawing/2014/main" id="{68DFFBA5-781E-49DE-6783-B6408B52C4B5}"/>
                </a:ext>
              </a:extLst>
            </p:cNvPr>
            <p:cNvGrpSpPr/>
            <p:nvPr/>
          </p:nvGrpSpPr>
          <p:grpSpPr>
            <a:xfrm>
              <a:off x="3109320" y="3686333"/>
              <a:ext cx="1331827" cy="584775"/>
              <a:chOff x="2980627" y="3434177"/>
              <a:chExt cx="1331827" cy="584775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42D9257C-2B2D-1E1F-2842-7F71A262CD87}"/>
                  </a:ext>
                </a:extLst>
              </p:cNvPr>
              <p:cNvSpPr/>
              <p:nvPr/>
            </p:nvSpPr>
            <p:spPr>
              <a:xfrm>
                <a:off x="2980627" y="3451980"/>
                <a:ext cx="1331827" cy="56697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2BD2AC02-3B8A-C2A7-A0D1-BEB2F4DC5D4B}"/>
                      </a:ext>
                    </a:extLst>
                  </p:cNvPr>
                  <p:cNvSpPr/>
                  <p:nvPr/>
                </p:nvSpPr>
                <p:spPr>
                  <a:xfrm>
                    <a:off x="2980627" y="3434177"/>
                    <a:ext cx="1304256" cy="58477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1600" b="1" i="1" smtClean="0">
                              <a:solidFill>
                                <a:srgbClr val="00818A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fr-FR" sz="1600" b="1" i="1" smtClean="0">
                              <a:solidFill>
                                <a:srgbClr val="00818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600" b="1" i="1" smtClean="0">
                              <a:solidFill>
                                <a:srgbClr val="00818A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fr-FR" sz="1600" b="1" i="1" smtClean="0">
                              <a:solidFill>
                                <a:srgbClr val="00818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fr-FR" sz="1600" b="1" dirty="0">
                      <a:latin typeface="Avenir Next LT Pro" panose="020B0504020202020204" pitchFamily="34" charset="0"/>
                    </a:endParaRPr>
                  </a:p>
                  <a:p>
                    <a:pPr algn="ctr"/>
                    <a:r>
                      <a:rPr lang="fr-FR" sz="1600" dirty="0">
                        <a:latin typeface="Avenir Next LT Pro" panose="020B0504020202020204" pitchFamily="34" charset="0"/>
                      </a:rPr>
                      <a:t>Integrated</a:t>
                    </a:r>
                  </a:p>
                </p:txBody>
              </p:sp>
            </mc:Choice>
            <mc:Fallback xmlns=""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2BD2AC02-3B8A-C2A7-A0D1-BEB2F4DC5D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0627" y="3434177"/>
                    <a:ext cx="1304256" cy="58477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12500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13" name="Connecteur droit 112">
              <a:extLst>
                <a:ext uri="{FF2B5EF4-FFF2-40B4-BE49-F238E27FC236}">
                  <a16:creationId xmlns:a16="http://schemas.microsoft.com/office/drawing/2014/main" id="{3A58EA7B-C566-C0E0-75DE-5A39FE24AF31}"/>
                </a:ext>
              </a:extLst>
            </p:cNvPr>
            <p:cNvCxnSpPr>
              <a:cxnSpLocks/>
              <a:endCxn id="127" idx="0"/>
            </p:cNvCxnSpPr>
            <p:nvPr/>
          </p:nvCxnSpPr>
          <p:spPr>
            <a:xfrm>
              <a:off x="3775234" y="3131891"/>
              <a:ext cx="0" cy="572245"/>
            </a:xfrm>
            <a:prstGeom prst="line">
              <a:avLst/>
            </a:prstGeom>
            <a:ln w="28575" cap="rnd" cmpd="sng">
              <a:solidFill>
                <a:srgbClr val="00818A"/>
              </a:solidFill>
              <a:headEnd type="none"/>
              <a:tailEnd type="arrow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8" name="Groupe 187">
            <a:extLst>
              <a:ext uri="{FF2B5EF4-FFF2-40B4-BE49-F238E27FC236}">
                <a16:creationId xmlns:a16="http://schemas.microsoft.com/office/drawing/2014/main" id="{9D6EC843-E648-67EF-515A-69DE7D4B9AA3}"/>
              </a:ext>
            </a:extLst>
          </p:cNvPr>
          <p:cNvGrpSpPr/>
          <p:nvPr/>
        </p:nvGrpSpPr>
        <p:grpSpPr>
          <a:xfrm>
            <a:off x="3631220" y="3131891"/>
            <a:ext cx="2445982" cy="1139216"/>
            <a:chOff x="4113820" y="3131891"/>
            <a:chExt cx="2445982" cy="1139216"/>
          </a:xfrm>
        </p:grpSpPr>
        <p:grpSp>
          <p:nvGrpSpPr>
            <p:cNvPr id="140" name="Groupe 139">
              <a:extLst>
                <a:ext uri="{FF2B5EF4-FFF2-40B4-BE49-F238E27FC236}">
                  <a16:creationId xmlns:a16="http://schemas.microsoft.com/office/drawing/2014/main" id="{ECEE0197-5D20-C588-13E0-E7F866387A18}"/>
                </a:ext>
              </a:extLst>
            </p:cNvPr>
            <p:cNvGrpSpPr/>
            <p:nvPr/>
          </p:nvGrpSpPr>
          <p:grpSpPr>
            <a:xfrm>
              <a:off x="4459661" y="3686332"/>
              <a:ext cx="2100141" cy="584775"/>
              <a:chOff x="4077669" y="3446336"/>
              <a:chExt cx="2100141" cy="584775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6BA508D8-DEB1-480D-07DB-50441FBB8AB3}"/>
                  </a:ext>
                </a:extLst>
              </p:cNvPr>
              <p:cNvSpPr/>
              <p:nvPr/>
            </p:nvSpPr>
            <p:spPr>
              <a:xfrm>
                <a:off x="4196227" y="3462041"/>
                <a:ext cx="1912451" cy="56697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BF876C2A-B52E-4C4F-E52F-2ED1C4BED8B8}"/>
                      </a:ext>
                    </a:extLst>
                  </p:cNvPr>
                  <p:cNvSpPr/>
                  <p:nvPr/>
                </p:nvSpPr>
                <p:spPr>
                  <a:xfrm>
                    <a:off x="4077669" y="3446336"/>
                    <a:ext cx="2100141" cy="58477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1600" b="1" i="1" smtClean="0">
                              <a:solidFill>
                                <a:srgbClr val="00818A"/>
                              </a:solidFill>
                              <a:latin typeface="Cambria Math" panose="02040503050406030204" pitchFamily="18" charset="0"/>
                            </a:rPr>
                            <m:t>𝑴𝑨</m:t>
                          </m:r>
                          <m:r>
                            <a:rPr lang="fr-FR" sz="1600" b="1" i="1" smtClean="0">
                              <a:solidFill>
                                <a:srgbClr val="00818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600" b="1" i="1" smtClean="0">
                              <a:solidFill>
                                <a:srgbClr val="00818A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fr-FR" sz="1600" b="1" i="1" smtClean="0">
                              <a:solidFill>
                                <a:srgbClr val="00818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fr-FR" sz="1600" dirty="0">
                      <a:latin typeface="Avenir Next LT Pro" panose="020B0504020202020204" pitchFamily="34" charset="0"/>
                    </a:endParaRPr>
                  </a:p>
                  <a:p>
                    <a:pPr algn="ctr"/>
                    <a:r>
                      <a:rPr lang="fr-FR" sz="1600" dirty="0">
                        <a:latin typeface="Avenir Next LT Pro" panose="020B0504020202020204" pitchFamily="34" charset="0"/>
                      </a:rPr>
                      <a:t>Moving </a:t>
                    </a:r>
                    <a:r>
                      <a:rPr lang="fr-FR" sz="1600" dirty="0" err="1">
                        <a:latin typeface="Avenir Next LT Pro" panose="020B0504020202020204" pitchFamily="34" charset="0"/>
                      </a:rPr>
                      <a:t>Average</a:t>
                    </a:r>
                    <a:endParaRPr lang="fr-FR" sz="1600" dirty="0">
                      <a:latin typeface="Avenir Next LT Pro" panose="020B05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BF876C2A-B52E-4C4F-E52F-2ED1C4BED8B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77669" y="3446336"/>
                    <a:ext cx="2100141" cy="584775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b="-12500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22" name="Connecteur droit 121">
              <a:extLst>
                <a:ext uri="{FF2B5EF4-FFF2-40B4-BE49-F238E27FC236}">
                  <a16:creationId xmlns:a16="http://schemas.microsoft.com/office/drawing/2014/main" id="{B14240E6-C39E-C423-EF69-837706315B57}"/>
                </a:ext>
              </a:extLst>
            </p:cNvPr>
            <p:cNvCxnSpPr>
              <a:cxnSpLocks/>
              <a:endCxn id="45" idx="0"/>
            </p:cNvCxnSpPr>
            <p:nvPr/>
          </p:nvCxnSpPr>
          <p:spPr>
            <a:xfrm>
              <a:off x="4113820" y="3131891"/>
              <a:ext cx="1395912" cy="554441"/>
            </a:xfrm>
            <a:prstGeom prst="line">
              <a:avLst/>
            </a:prstGeom>
            <a:ln w="28575" cap="rnd" cmpd="sng">
              <a:solidFill>
                <a:srgbClr val="00818A"/>
              </a:solidFill>
              <a:headEnd type="none"/>
              <a:tailEnd type="arrow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Groupe 185">
            <a:extLst>
              <a:ext uri="{FF2B5EF4-FFF2-40B4-BE49-F238E27FC236}">
                <a16:creationId xmlns:a16="http://schemas.microsoft.com/office/drawing/2014/main" id="{D0F74DD0-947A-E7C2-D55A-7A21E89753C3}"/>
              </a:ext>
            </a:extLst>
          </p:cNvPr>
          <p:cNvGrpSpPr/>
          <p:nvPr/>
        </p:nvGrpSpPr>
        <p:grpSpPr>
          <a:xfrm>
            <a:off x="566902" y="3123042"/>
            <a:ext cx="2275063" cy="1145967"/>
            <a:chOff x="1049502" y="3123042"/>
            <a:chExt cx="2275063" cy="1145967"/>
          </a:xfrm>
        </p:grpSpPr>
        <p:grpSp>
          <p:nvGrpSpPr>
            <p:cNvPr id="139" name="Groupe 138">
              <a:extLst>
                <a:ext uri="{FF2B5EF4-FFF2-40B4-BE49-F238E27FC236}">
                  <a16:creationId xmlns:a16="http://schemas.microsoft.com/office/drawing/2014/main" id="{87F2DD81-5939-7A19-D1C9-B621B51FB1F3}"/>
                </a:ext>
              </a:extLst>
            </p:cNvPr>
            <p:cNvGrpSpPr/>
            <p:nvPr/>
          </p:nvGrpSpPr>
          <p:grpSpPr>
            <a:xfrm>
              <a:off x="1049502" y="3684234"/>
              <a:ext cx="2011091" cy="584775"/>
              <a:chOff x="210989" y="3341176"/>
              <a:chExt cx="2011091" cy="584775"/>
            </a:xfrm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CA22A5E4-AE67-6E3E-5A5E-1E7CA49D90FE}"/>
                  </a:ext>
                </a:extLst>
              </p:cNvPr>
              <p:cNvSpPr/>
              <p:nvPr/>
            </p:nvSpPr>
            <p:spPr>
              <a:xfrm>
                <a:off x="325716" y="3355703"/>
                <a:ext cx="1797206" cy="56697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0EB082DD-34B5-5FD8-5130-07A13EBB6561}"/>
                      </a:ext>
                    </a:extLst>
                  </p:cNvPr>
                  <p:cNvSpPr/>
                  <p:nvPr/>
                </p:nvSpPr>
                <p:spPr>
                  <a:xfrm>
                    <a:off x="210989" y="3341176"/>
                    <a:ext cx="2011091" cy="58477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1600" b="1" i="1" smtClean="0">
                              <a:solidFill>
                                <a:srgbClr val="00818A"/>
                              </a:solidFill>
                              <a:latin typeface="Cambria Math" panose="02040503050406030204" pitchFamily="18" charset="0"/>
                            </a:rPr>
                            <m:t>𝑨𝑹</m:t>
                          </m:r>
                          <m:r>
                            <a:rPr lang="fr-FR" sz="1600" b="1" i="1" smtClean="0">
                              <a:solidFill>
                                <a:srgbClr val="00818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600" b="1" i="1" smtClean="0">
                              <a:solidFill>
                                <a:srgbClr val="00818A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fr-FR" sz="1600" b="1" i="1" smtClean="0">
                              <a:solidFill>
                                <a:srgbClr val="00818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fr-FR" sz="1600" dirty="0">
                      <a:latin typeface="Avenir Next LT Pro" panose="020B0504020202020204" pitchFamily="34" charset="0"/>
                    </a:endParaRPr>
                  </a:p>
                  <a:p>
                    <a:pPr algn="ctr"/>
                    <a:r>
                      <a:rPr lang="fr-FR" sz="1600" dirty="0">
                        <a:latin typeface="Avenir Next LT Pro" panose="020B0504020202020204" pitchFamily="34" charset="0"/>
                      </a:rPr>
                      <a:t>Auto </a:t>
                    </a:r>
                    <a:r>
                      <a:rPr lang="fr-FR" sz="1600" dirty="0" err="1">
                        <a:latin typeface="Avenir Next LT Pro" panose="020B0504020202020204" pitchFamily="34" charset="0"/>
                      </a:rPr>
                      <a:t>Regressive</a:t>
                    </a:r>
                    <a:endParaRPr lang="fr-FR" sz="1600" dirty="0">
                      <a:latin typeface="Avenir Next LT Pro" panose="020B05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0EB082DD-34B5-5FD8-5130-07A13EBB656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989" y="3341176"/>
                    <a:ext cx="2011091" cy="584775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12500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7" name="Connecteur droit 166">
              <a:extLst>
                <a:ext uri="{FF2B5EF4-FFF2-40B4-BE49-F238E27FC236}">
                  <a16:creationId xmlns:a16="http://schemas.microsoft.com/office/drawing/2014/main" id="{6EEF3C4E-C76C-D8B9-71F1-6C2B54719BF2}"/>
                </a:ext>
              </a:extLst>
            </p:cNvPr>
            <p:cNvCxnSpPr>
              <a:cxnSpLocks/>
              <a:stCxn id="28" idx="2"/>
              <a:endCxn id="41" idx="0"/>
            </p:cNvCxnSpPr>
            <p:nvPr/>
          </p:nvCxnSpPr>
          <p:spPr>
            <a:xfrm flipH="1">
              <a:off x="2055048" y="3123042"/>
              <a:ext cx="1269517" cy="561192"/>
            </a:xfrm>
            <a:prstGeom prst="line">
              <a:avLst/>
            </a:prstGeom>
            <a:ln w="28575" cap="rnd" cmpd="sng">
              <a:solidFill>
                <a:srgbClr val="00818A"/>
              </a:solidFill>
              <a:headEnd type="none"/>
              <a:tailEnd type="arrow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9" name="Rectangle 188">
            <a:extLst>
              <a:ext uri="{FF2B5EF4-FFF2-40B4-BE49-F238E27FC236}">
                <a16:creationId xmlns:a16="http://schemas.microsoft.com/office/drawing/2014/main" id="{A776B623-8073-A8D8-8CF9-AAB859AE6AC1}"/>
              </a:ext>
            </a:extLst>
          </p:cNvPr>
          <p:cNvSpPr/>
          <p:nvPr/>
        </p:nvSpPr>
        <p:spPr>
          <a:xfrm>
            <a:off x="244271" y="4578509"/>
            <a:ext cx="11742366" cy="1766924"/>
          </a:xfrm>
          <a:prstGeom prst="rect">
            <a:avLst/>
          </a:prstGeom>
          <a:noFill/>
          <a:ln w="12700">
            <a:solidFill>
              <a:srgbClr val="00818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90" name="Groupe 189">
            <a:extLst>
              <a:ext uri="{FF2B5EF4-FFF2-40B4-BE49-F238E27FC236}">
                <a16:creationId xmlns:a16="http://schemas.microsoft.com/office/drawing/2014/main" id="{E70EA42D-A85A-AF79-E7E6-ED4FB2D087E5}"/>
              </a:ext>
            </a:extLst>
          </p:cNvPr>
          <p:cNvGrpSpPr/>
          <p:nvPr/>
        </p:nvGrpSpPr>
        <p:grpSpPr>
          <a:xfrm>
            <a:off x="159611" y="4661180"/>
            <a:ext cx="7058499" cy="369332"/>
            <a:chOff x="1458951" y="2705460"/>
            <a:chExt cx="550862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19CB294F-3F46-5785-262C-56B6756DE0FF}"/>
                    </a:ext>
                  </a:extLst>
                </p:cNvPr>
                <p:cNvSpPr/>
                <p:nvPr/>
              </p:nvSpPr>
              <p:spPr>
                <a:xfrm>
                  <a:off x="1458951" y="2705460"/>
                  <a:ext cx="30179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fr-FR" b="1" dirty="0">
                      <a:solidFill>
                        <a:srgbClr val="00818A"/>
                      </a:solidFill>
                      <a:latin typeface="Avenir Next LT Pro" panose="020B0504020202020204" pitchFamily="34" charset="0"/>
                    </a:rPr>
                    <a:t>SARIMA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fr-FR" b="1" i="1" dirty="0" smtClean="0">
                              <a:solidFill>
                                <a:srgbClr val="00818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 dirty="0" err="1" smtClean="0">
                              <a:solidFill>
                                <a:srgbClr val="00818A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fr-FR" b="1" i="1" dirty="0" err="1" smtClean="0">
                              <a:solidFill>
                                <a:srgbClr val="00818A"/>
                              </a:solidFill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fr-FR" b="1" i="1" dirty="0" err="1" smtClean="0">
                              <a:solidFill>
                                <a:srgbClr val="00818A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fr-FR" b="1" i="1" dirty="0" err="1" smtClean="0">
                              <a:solidFill>
                                <a:srgbClr val="00818A"/>
                              </a:solidFill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fr-FR" b="1" i="1" dirty="0" err="1" smtClean="0">
                              <a:solidFill>
                                <a:srgbClr val="00818A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fr-FR" b="1" i="1" dirty="0" smtClean="0">
                              <a:solidFill>
                                <a:srgbClr val="00818A"/>
                              </a:solidFill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fr-FR" b="1" i="1" dirty="0" smtClean="0">
                              <a:solidFill>
                                <a:srgbClr val="00818A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fr-FR" b="1" i="1" dirty="0" smtClean="0">
                              <a:solidFill>
                                <a:srgbClr val="00818A"/>
                              </a:solidFill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fr-FR" b="1" i="1" dirty="0" smtClean="0">
                              <a:solidFill>
                                <a:srgbClr val="00818A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  <m:r>
                            <a:rPr lang="fr-FR" b="1" i="1" dirty="0" smtClean="0">
                              <a:solidFill>
                                <a:srgbClr val="00818A"/>
                              </a:solidFill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fr-FR" b="1" i="1" dirty="0" smtClean="0">
                              <a:solidFill>
                                <a:srgbClr val="00818A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  <m:r>
                            <a:rPr lang="fr-FR" b="1" i="1" dirty="0" smtClean="0">
                              <a:solidFill>
                                <a:srgbClr val="00818A"/>
                              </a:solidFill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fr-FR" b="1" i="1" dirty="0" smtClean="0">
                              <a:solidFill>
                                <a:srgbClr val="00818A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</m:d>
                      <m:r>
                        <a:rPr lang="fr-FR" b="1" i="1" dirty="0" smtClean="0">
                          <a:solidFill>
                            <a:srgbClr val="00818A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a14:m>
                  <a:endParaRPr lang="fr-FR" dirty="0">
                    <a:latin typeface="Avenir Next LT Pro" panose="020B05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19CB294F-3F46-5785-262C-56B6756DE0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8951" y="2705460"/>
                  <a:ext cx="3017900" cy="369332"/>
                </a:xfrm>
                <a:prstGeom prst="rect">
                  <a:avLst/>
                </a:prstGeom>
                <a:blipFill>
                  <a:blip r:embed="rId21"/>
                  <a:stretch>
                    <a:fillRect t="-8333" b="-28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2" name="ZoneTexte 191">
              <a:extLst>
                <a:ext uri="{FF2B5EF4-FFF2-40B4-BE49-F238E27FC236}">
                  <a16:creationId xmlns:a16="http://schemas.microsoft.com/office/drawing/2014/main" id="{91046CD0-CC31-3EA1-50E6-286BBC19E2D1}"/>
                </a:ext>
              </a:extLst>
            </p:cNvPr>
            <p:cNvSpPr txBox="1"/>
            <p:nvPr/>
          </p:nvSpPr>
          <p:spPr>
            <a:xfrm>
              <a:off x="4441147" y="2733695"/>
              <a:ext cx="252642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600" dirty="0">
                  <a:latin typeface="Avenir Next LT Pro" panose="020B0504020202020204" pitchFamily="34" charset="0"/>
                </a:rPr>
                <a:t>modèle </a:t>
              </a:r>
              <a:r>
                <a:rPr lang="fr-FR" sz="1600" b="1" dirty="0">
                  <a:latin typeface="Avenir Next LT Pro" panose="020B0504020202020204" pitchFamily="34" charset="0"/>
                </a:rPr>
                <a:t>saisonnier</a:t>
              </a:r>
              <a:endParaRPr lang="fr-FR" sz="1600" dirty="0"/>
            </a:p>
          </p:txBody>
        </p:sp>
        <p:cxnSp>
          <p:nvCxnSpPr>
            <p:cNvPr id="193" name="Connecteur droit 192">
              <a:extLst>
                <a:ext uri="{FF2B5EF4-FFF2-40B4-BE49-F238E27FC236}">
                  <a16:creationId xmlns:a16="http://schemas.microsoft.com/office/drawing/2014/main" id="{C6EAA14F-C338-B586-3583-D22D2F2CEE5C}"/>
                </a:ext>
              </a:extLst>
            </p:cNvPr>
            <p:cNvCxnSpPr/>
            <p:nvPr/>
          </p:nvCxnSpPr>
          <p:spPr>
            <a:xfrm>
              <a:off x="4380353" y="2779147"/>
              <a:ext cx="0" cy="247650"/>
            </a:xfrm>
            <a:prstGeom prst="line">
              <a:avLst/>
            </a:prstGeom>
            <a:ln w="12700">
              <a:solidFill>
                <a:srgbClr val="0081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Groupe 199">
            <a:extLst>
              <a:ext uri="{FF2B5EF4-FFF2-40B4-BE49-F238E27FC236}">
                <a16:creationId xmlns:a16="http://schemas.microsoft.com/office/drawing/2014/main" id="{D1F17761-8404-2344-795D-22FDABF20042}"/>
              </a:ext>
            </a:extLst>
          </p:cNvPr>
          <p:cNvGrpSpPr/>
          <p:nvPr/>
        </p:nvGrpSpPr>
        <p:grpSpPr>
          <a:xfrm>
            <a:off x="2104572" y="5017500"/>
            <a:ext cx="1826404" cy="1097518"/>
            <a:chOff x="2548254" y="4996541"/>
            <a:chExt cx="1826404" cy="1097518"/>
          </a:xfrm>
        </p:grpSpPr>
        <p:grpSp>
          <p:nvGrpSpPr>
            <p:cNvPr id="195" name="Groupe 194">
              <a:extLst>
                <a:ext uri="{FF2B5EF4-FFF2-40B4-BE49-F238E27FC236}">
                  <a16:creationId xmlns:a16="http://schemas.microsoft.com/office/drawing/2014/main" id="{F7135659-95FA-2D06-C066-E2E8537CD09D}"/>
                </a:ext>
              </a:extLst>
            </p:cNvPr>
            <p:cNvGrpSpPr/>
            <p:nvPr/>
          </p:nvGrpSpPr>
          <p:grpSpPr>
            <a:xfrm>
              <a:off x="2548254" y="5263062"/>
              <a:ext cx="1826404" cy="830997"/>
              <a:chOff x="3186708" y="3451979"/>
              <a:chExt cx="1826404" cy="830997"/>
            </a:xfrm>
          </p:grpSpPr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74AC76FA-2DF1-5FFF-68F2-7E606F669D6E}"/>
                  </a:ext>
                </a:extLst>
              </p:cNvPr>
              <p:cNvSpPr/>
              <p:nvPr/>
            </p:nvSpPr>
            <p:spPr>
              <a:xfrm>
                <a:off x="3260170" y="3451979"/>
                <a:ext cx="1752942" cy="799571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F62F813F-71B3-8136-F3C7-802E1D2A3775}"/>
                  </a:ext>
                </a:extLst>
              </p:cNvPr>
              <p:cNvSpPr/>
              <p:nvPr/>
            </p:nvSpPr>
            <p:spPr>
              <a:xfrm>
                <a:off x="3186708" y="3451979"/>
                <a:ext cx="182640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600" dirty="0">
                    <a:latin typeface="Avenir Next LT Pro" panose="020B0504020202020204" pitchFamily="34" charset="0"/>
                  </a:rPr>
                  <a:t>Termes prenant en compte la </a:t>
                </a:r>
                <a:r>
                  <a:rPr lang="fr-FR" sz="1600" dirty="0">
                    <a:solidFill>
                      <a:srgbClr val="00818A"/>
                    </a:solidFill>
                    <a:latin typeface="Avenir Next LT Pro" panose="020B0504020202020204" pitchFamily="34" charset="0"/>
                  </a:rPr>
                  <a:t>saisonnalité</a:t>
                </a:r>
              </a:p>
            </p:txBody>
          </p:sp>
        </p:grpSp>
        <p:sp>
          <p:nvSpPr>
            <p:cNvPr id="199" name="Accolade ouvrante 198">
              <a:extLst>
                <a:ext uri="{FF2B5EF4-FFF2-40B4-BE49-F238E27FC236}">
                  <a16:creationId xmlns:a16="http://schemas.microsoft.com/office/drawing/2014/main" id="{AC7FC5ED-03B7-E91A-4319-E11761F17304}"/>
                </a:ext>
              </a:extLst>
            </p:cNvPr>
            <p:cNvSpPr/>
            <p:nvPr/>
          </p:nvSpPr>
          <p:spPr>
            <a:xfrm rot="16200000">
              <a:off x="3322797" y="4481501"/>
              <a:ext cx="200765" cy="1230846"/>
            </a:xfrm>
            <a:prstGeom prst="leftBrace">
              <a:avLst>
                <a:gd name="adj1" fmla="val 72382"/>
                <a:gd name="adj2" fmla="val 50819"/>
              </a:avLst>
            </a:prstGeom>
            <a:ln w="28575">
              <a:solidFill>
                <a:srgbClr val="00818A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01" name="Accolade ouvrante 200">
            <a:extLst>
              <a:ext uri="{FF2B5EF4-FFF2-40B4-BE49-F238E27FC236}">
                <a16:creationId xmlns:a16="http://schemas.microsoft.com/office/drawing/2014/main" id="{29CE7F10-AEED-3E3F-60AA-EAA2B6DBD40E}"/>
              </a:ext>
            </a:extLst>
          </p:cNvPr>
          <p:cNvSpPr/>
          <p:nvPr/>
        </p:nvSpPr>
        <p:spPr>
          <a:xfrm>
            <a:off x="6345501" y="4907803"/>
            <a:ext cx="200765" cy="1163347"/>
          </a:xfrm>
          <a:prstGeom prst="leftBrace">
            <a:avLst>
              <a:gd name="adj1" fmla="val 72382"/>
              <a:gd name="adj2" fmla="val 50819"/>
            </a:avLst>
          </a:prstGeom>
          <a:ln w="28575">
            <a:solidFill>
              <a:srgbClr val="00818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9940A6E3-64BA-4DE7-A1EF-F802D2A9D3EA}"/>
              </a:ext>
            </a:extLst>
          </p:cNvPr>
          <p:cNvSpPr/>
          <p:nvPr/>
        </p:nvSpPr>
        <p:spPr>
          <a:xfrm>
            <a:off x="11388334" y="34908"/>
            <a:ext cx="598303" cy="606056"/>
          </a:xfrm>
          <a:prstGeom prst="ellipse">
            <a:avLst/>
          </a:prstGeom>
          <a:noFill/>
          <a:ln w="9525">
            <a:solidFill>
              <a:srgbClr val="0081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5EA7553E-44F9-43F5-BE72-B3E2953A32AD}"/>
              </a:ext>
            </a:extLst>
          </p:cNvPr>
          <p:cNvSpPr/>
          <p:nvPr/>
        </p:nvSpPr>
        <p:spPr>
          <a:xfrm>
            <a:off x="11464533" y="111108"/>
            <a:ext cx="445903" cy="453656"/>
          </a:xfrm>
          <a:prstGeom prst="ellipse">
            <a:avLst/>
          </a:prstGeom>
          <a:noFill/>
          <a:ln w="9525">
            <a:solidFill>
              <a:srgbClr val="0081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7394882B-0A42-4C0E-B007-E801986A4E65}"/>
              </a:ext>
            </a:extLst>
          </p:cNvPr>
          <p:cNvSpPr/>
          <p:nvPr/>
        </p:nvSpPr>
        <p:spPr>
          <a:xfrm>
            <a:off x="11540732" y="187308"/>
            <a:ext cx="293503" cy="301256"/>
          </a:xfrm>
          <a:prstGeom prst="ellipse">
            <a:avLst/>
          </a:prstGeom>
          <a:solidFill>
            <a:srgbClr val="00818A"/>
          </a:solidFill>
          <a:ln w="9525">
            <a:solidFill>
              <a:srgbClr val="0081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207" name="Groupe 206">
            <a:extLst>
              <a:ext uri="{FF2B5EF4-FFF2-40B4-BE49-F238E27FC236}">
                <a16:creationId xmlns:a16="http://schemas.microsoft.com/office/drawing/2014/main" id="{611E6D63-9D34-0702-651F-81FE22BC1A80}"/>
              </a:ext>
            </a:extLst>
          </p:cNvPr>
          <p:cNvGrpSpPr/>
          <p:nvPr/>
        </p:nvGrpSpPr>
        <p:grpSpPr>
          <a:xfrm>
            <a:off x="9250206" y="3411373"/>
            <a:ext cx="1380022" cy="680507"/>
            <a:chOff x="9244134" y="3455958"/>
            <a:chExt cx="1380022" cy="6805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0EE1D904-9E8B-962D-3D42-5CA4AE515BD7}"/>
                    </a:ext>
                  </a:extLst>
                </p:cNvPr>
                <p:cNvSpPr/>
                <p:nvPr/>
              </p:nvSpPr>
              <p:spPr>
                <a:xfrm>
                  <a:off x="9244134" y="3455958"/>
                  <a:ext cx="1359570" cy="68050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p>
                          <m:e>
                            <m:sSub>
                              <m:sSubPr>
                                <m:ctrlP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fr-FR" sz="1400" dirty="0">
                    <a:latin typeface="Avenir Next LT Pro" panose="020B05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0EE1D904-9E8B-962D-3D42-5CA4AE515B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4134" y="3455958"/>
                  <a:ext cx="1359570" cy="680507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D1CCF619-91BC-6FBA-15D0-DF7197C0A97E}"/>
                </a:ext>
              </a:extLst>
            </p:cNvPr>
            <p:cNvSpPr/>
            <p:nvPr/>
          </p:nvSpPr>
          <p:spPr>
            <a:xfrm>
              <a:off x="9284244" y="3455958"/>
              <a:ext cx="1339912" cy="656550"/>
            </a:xfrm>
            <a:prstGeom prst="rect">
              <a:avLst/>
            </a:prstGeom>
            <a:solidFill>
              <a:srgbClr val="00818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FEC1860F-0FBF-A90D-24C7-564FDC34C011}"/>
              </a:ext>
            </a:extLst>
          </p:cNvPr>
          <p:cNvSpPr txBox="1"/>
          <p:nvPr/>
        </p:nvSpPr>
        <p:spPr>
          <a:xfrm>
            <a:off x="11765377" y="6502791"/>
            <a:ext cx="40335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332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117" grpId="0" animBg="1"/>
      <p:bldP spid="189" grpId="0" animBg="1"/>
      <p:bldP spid="201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132D4528659F41947AA08D1B888B95" ma:contentTypeVersion="17" ma:contentTypeDescription="Crée un document." ma:contentTypeScope="" ma:versionID="30e36d02849019da5375ff77ab311e71">
  <xsd:schema xmlns:xsd="http://www.w3.org/2001/XMLSchema" xmlns:xs="http://www.w3.org/2001/XMLSchema" xmlns:p="http://schemas.microsoft.com/office/2006/metadata/properties" xmlns:ns2="99d24f70-7232-4f28-b291-b70d80f4f383" xmlns:ns3="27f16103-7c40-4a73-9197-8c8ac9e4c553" targetNamespace="http://schemas.microsoft.com/office/2006/metadata/properties" ma:root="true" ma:fieldsID="3aa6b11f5125e89f88198a0b1d60051b" ns2:_="" ns3:_="">
    <xsd:import namespace="99d24f70-7232-4f28-b291-b70d80f4f383"/>
    <xsd:import namespace="27f16103-7c40-4a73-9197-8c8ac9e4c55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d24f70-7232-4f28-b291-b70d80f4f38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Balises d’images" ma:readOnly="false" ma:fieldId="{5cf76f15-5ced-4ddc-b409-7134ff3c332f}" ma:taxonomyMulti="true" ma:sspId="c52eb4dc-0ef3-4aa8-8e03-025dbf6c863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1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ObjectDetectorVersions" ma:index="22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f16103-7c40-4a73-9197-8c8ac9e4c55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06cf5f16-b25a-4ba7-b49b-8680476fcf3e}" ma:internalName="TaxCatchAll" ma:showField="CatchAllData" ma:web="27f16103-7c40-4a73-9197-8c8ac9e4c55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9d24f70-7232-4f28-b291-b70d80f4f383">
      <Terms xmlns="http://schemas.microsoft.com/office/infopath/2007/PartnerControls"/>
    </lcf76f155ced4ddcb4097134ff3c332f>
    <TaxCatchAll xmlns="27f16103-7c40-4a73-9197-8c8ac9e4c553" xsi:nil="true"/>
  </documentManagement>
</p:properties>
</file>

<file path=customXml/item4.xml><?xml version="1.0" encoding="utf-8"?>
<?mso-contentType ?>
<SharedContentType xmlns="Microsoft.SharePoint.Taxonomy.ContentTypeSync" SourceId="c52eb4dc-0ef3-4aa8-8e03-025dbf6c8637" ContentTypeId="0x0101" PreviousValue="false"/>
</file>

<file path=customXml/itemProps1.xml><?xml version="1.0" encoding="utf-8"?>
<ds:datastoreItem xmlns:ds="http://schemas.openxmlformats.org/officeDocument/2006/customXml" ds:itemID="{E034C2D9-1091-46C5-9C9F-AC844028E45A}"/>
</file>

<file path=customXml/itemProps2.xml><?xml version="1.0" encoding="utf-8"?>
<ds:datastoreItem xmlns:ds="http://schemas.openxmlformats.org/officeDocument/2006/customXml" ds:itemID="{32BB41A9-B172-414F-864C-B9E6E65336D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FAD1D14-6115-4F63-8EE1-7D91FD6D17A1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02372ea6-bd8e-4d42-ac8d-3e431422fdbb"/>
    <ds:schemaRef ds:uri="9e160475-b416-4f52-a58e-72702b4056ae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D325765D-A4B4-4799-A5E4-C46CE4D69A17}"/>
</file>

<file path=docProps/app.xml><?xml version="1.0" encoding="utf-8"?>
<Properties xmlns="http://schemas.openxmlformats.org/officeDocument/2006/extended-properties" xmlns:vt="http://schemas.openxmlformats.org/officeDocument/2006/docPropsVTypes">
  <TotalTime>3594</TotalTime>
  <Words>1837</Words>
  <Application>Microsoft Office PowerPoint</Application>
  <PresentationFormat>Grand écran</PresentationFormat>
  <Paragraphs>406</Paragraphs>
  <Slides>22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30" baseType="lpstr">
      <vt:lpstr>Arial</vt:lpstr>
      <vt:lpstr>Avenir Next LT Pro</vt:lpstr>
      <vt:lpstr>Calibri</vt:lpstr>
      <vt:lpstr>Calibri Light</vt:lpstr>
      <vt:lpstr>Cambria Math</vt:lpstr>
      <vt:lpstr>Century Gothic</vt:lpstr>
      <vt:lpstr>Courier New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ROIG Lila [CEMP]</dc:creator>
  <cp:lastModifiedBy>ROIG Lila [CEMP]</cp:lastModifiedBy>
  <cp:revision>108</cp:revision>
  <dcterms:created xsi:type="dcterms:W3CDTF">2023-03-22T09:01:50Z</dcterms:created>
  <dcterms:modified xsi:type="dcterms:W3CDTF">2023-09-08T19:16:39Z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8a19f0c-bea1-442e-a475-ed109d9ec508_Enabled">
    <vt:lpwstr>true</vt:lpwstr>
  </property>
  <property fmtid="{D5CDD505-2E9C-101B-9397-08002B2CF9AE}" pid="3" name="MSIP_Label_48a19f0c-bea1-442e-a475-ed109d9ec508_SetDate">
    <vt:lpwstr>2023-03-22T09:01:52Z</vt:lpwstr>
  </property>
  <property fmtid="{D5CDD505-2E9C-101B-9397-08002B2CF9AE}" pid="4" name="MSIP_Label_48a19f0c-bea1-442e-a475-ed109d9ec508_Method">
    <vt:lpwstr>Standard</vt:lpwstr>
  </property>
  <property fmtid="{D5CDD505-2E9C-101B-9397-08002B2CF9AE}" pid="5" name="MSIP_Label_48a19f0c-bea1-442e-a475-ed109d9ec508_Name">
    <vt:lpwstr>48a19f0c-bea1-442e-a475-ed109d9ec508</vt:lpwstr>
  </property>
  <property fmtid="{D5CDD505-2E9C-101B-9397-08002B2CF9AE}" pid="6" name="MSIP_Label_48a19f0c-bea1-442e-a475-ed109d9ec508_SiteId">
    <vt:lpwstr>d5bb6d35-8a82-4329-b49a-5030bd6497ab</vt:lpwstr>
  </property>
  <property fmtid="{D5CDD505-2E9C-101B-9397-08002B2CF9AE}" pid="7" name="MSIP_Label_48a19f0c-bea1-442e-a475-ed109d9ec508_ActionId">
    <vt:lpwstr>a8c296d2-eb3e-4712-83b3-f7f6c6349998</vt:lpwstr>
  </property>
  <property fmtid="{D5CDD505-2E9C-101B-9397-08002B2CF9AE}" pid="8" name="MSIP_Label_48a19f0c-bea1-442e-a475-ed109d9ec508_ContentBits">
    <vt:lpwstr>0</vt:lpwstr>
  </property>
  <property fmtid="{D5CDD505-2E9C-101B-9397-08002B2CF9AE}" pid="9" name="ContentTypeId">
    <vt:lpwstr>0x0101005AD182C5D9030E4487F4D133DD190D3A</vt:lpwstr>
  </property>
</Properties>
</file>